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4"/>
  </p:notesMasterIdLst>
  <p:handoutMasterIdLst>
    <p:handoutMasterId r:id="rId125"/>
  </p:handoutMasterIdLst>
  <p:sldIdLst>
    <p:sldId id="857" r:id="rId2"/>
    <p:sldId id="2188" r:id="rId3"/>
    <p:sldId id="2189" r:id="rId4"/>
    <p:sldId id="2190" r:id="rId5"/>
    <p:sldId id="2192" r:id="rId6"/>
    <p:sldId id="2194" r:id="rId7"/>
    <p:sldId id="2195" r:id="rId8"/>
    <p:sldId id="2382" r:id="rId9"/>
    <p:sldId id="2376" r:id="rId10"/>
    <p:sldId id="1506" r:id="rId11"/>
    <p:sldId id="2191" r:id="rId12"/>
    <p:sldId id="2129" r:id="rId13"/>
    <p:sldId id="2350" r:id="rId14"/>
    <p:sldId id="2349" r:id="rId15"/>
    <p:sldId id="1707" r:id="rId16"/>
    <p:sldId id="2199" r:id="rId17"/>
    <p:sldId id="2201" r:id="rId18"/>
    <p:sldId id="2204" r:id="rId19"/>
    <p:sldId id="2207" r:id="rId20"/>
    <p:sldId id="2209" r:id="rId21"/>
    <p:sldId id="2210" r:id="rId22"/>
    <p:sldId id="2211" r:id="rId23"/>
    <p:sldId id="2212" r:id="rId24"/>
    <p:sldId id="2213" r:id="rId25"/>
    <p:sldId id="2215" r:id="rId26"/>
    <p:sldId id="2218" r:id="rId27"/>
    <p:sldId id="2222" r:id="rId28"/>
    <p:sldId id="2224" r:id="rId29"/>
    <p:sldId id="2225" r:id="rId30"/>
    <p:sldId id="2226" r:id="rId31"/>
    <p:sldId id="2227" r:id="rId32"/>
    <p:sldId id="2229" r:id="rId33"/>
    <p:sldId id="1505" r:id="rId34"/>
    <p:sldId id="2232" r:id="rId35"/>
    <p:sldId id="2239" r:id="rId36"/>
    <p:sldId id="2386" r:id="rId37"/>
    <p:sldId id="2390" r:id="rId38"/>
    <p:sldId id="2392" r:id="rId39"/>
    <p:sldId id="2394" r:id="rId40"/>
    <p:sldId id="2360" r:id="rId41"/>
    <p:sldId id="2359" r:id="rId42"/>
    <p:sldId id="2370" r:id="rId43"/>
    <p:sldId id="2365" r:id="rId44"/>
    <p:sldId id="2364" r:id="rId45"/>
    <p:sldId id="2367" r:id="rId46"/>
    <p:sldId id="2368" r:id="rId47"/>
    <p:sldId id="2375" r:id="rId48"/>
    <p:sldId id="2374" r:id="rId49"/>
    <p:sldId id="2177" r:id="rId50"/>
    <p:sldId id="2233" r:id="rId51"/>
    <p:sldId id="2237" r:id="rId52"/>
    <p:sldId id="2345" r:id="rId53"/>
    <p:sldId id="2346" r:id="rId54"/>
    <p:sldId id="2347" r:id="rId55"/>
    <p:sldId id="2179" r:id="rId56"/>
    <p:sldId id="2334" r:id="rId57"/>
    <p:sldId id="2335" r:id="rId58"/>
    <p:sldId id="2336" r:id="rId59"/>
    <p:sldId id="2338" r:id="rId60"/>
    <p:sldId id="2339" r:id="rId61"/>
    <p:sldId id="2340" r:id="rId62"/>
    <p:sldId id="2343" r:id="rId63"/>
    <p:sldId id="2344" r:id="rId64"/>
    <p:sldId id="479" r:id="rId65"/>
    <p:sldId id="2281" r:id="rId66"/>
    <p:sldId id="2282" r:id="rId67"/>
    <p:sldId id="2283" r:id="rId68"/>
    <p:sldId id="2288" r:id="rId69"/>
    <p:sldId id="2289" r:id="rId70"/>
    <p:sldId id="2290" r:id="rId71"/>
    <p:sldId id="2291" r:id="rId72"/>
    <p:sldId id="2292" r:id="rId73"/>
    <p:sldId id="2293" r:id="rId74"/>
    <p:sldId id="2294" r:id="rId75"/>
    <p:sldId id="2295" r:id="rId76"/>
    <p:sldId id="2298" r:id="rId77"/>
    <p:sldId id="2297" r:id="rId78"/>
    <p:sldId id="2299" r:id="rId79"/>
    <p:sldId id="2301" r:id="rId80"/>
    <p:sldId id="2300" r:id="rId81"/>
    <p:sldId id="2303" r:id="rId82"/>
    <p:sldId id="2306" r:id="rId83"/>
    <p:sldId id="2305" r:id="rId84"/>
    <p:sldId id="2309" r:id="rId85"/>
    <p:sldId id="2310" r:id="rId86"/>
    <p:sldId id="2312" r:id="rId87"/>
    <p:sldId id="2313" r:id="rId88"/>
    <p:sldId id="2317" r:id="rId89"/>
    <p:sldId id="2318" r:id="rId90"/>
    <p:sldId id="2321" r:id="rId91"/>
    <p:sldId id="1222" r:id="rId92"/>
    <p:sldId id="2323" r:id="rId93"/>
    <p:sldId id="2324" r:id="rId94"/>
    <p:sldId id="2325" r:id="rId95"/>
    <p:sldId id="1885" r:id="rId96"/>
    <p:sldId id="2241" r:id="rId97"/>
    <p:sldId id="2243" r:id="rId98"/>
    <p:sldId id="2244" r:id="rId99"/>
    <p:sldId id="2245" r:id="rId100"/>
    <p:sldId id="2247" r:id="rId101"/>
    <p:sldId id="2248" r:id="rId102"/>
    <p:sldId id="2250" r:id="rId103"/>
    <p:sldId id="2251" r:id="rId104"/>
    <p:sldId id="2252" r:id="rId105"/>
    <p:sldId id="2253" r:id="rId106"/>
    <p:sldId id="2255" r:id="rId107"/>
    <p:sldId id="2257" r:id="rId108"/>
    <p:sldId id="2258" r:id="rId109"/>
    <p:sldId id="2259" r:id="rId110"/>
    <p:sldId id="2263" r:id="rId111"/>
    <p:sldId id="2264" r:id="rId112"/>
    <p:sldId id="2266" r:id="rId113"/>
    <p:sldId id="2269" r:id="rId114"/>
    <p:sldId id="1503" r:id="rId115"/>
    <p:sldId id="2274" r:id="rId116"/>
    <p:sldId id="2273" r:id="rId117"/>
    <p:sldId id="2276" r:id="rId118"/>
    <p:sldId id="2278" r:id="rId119"/>
    <p:sldId id="2280" r:id="rId120"/>
    <p:sldId id="2182" r:id="rId121"/>
    <p:sldId id="2326" r:id="rId122"/>
    <p:sldId id="2327" r:id="rId123"/>
  </p:sldIdLst>
  <p:sldSz cx="9144000" cy="6858000" type="screen4x3"/>
  <p:notesSz cx="6858000" cy="9144000"/>
  <p:defaultTextStyle>
    <a:defPPr>
      <a:defRPr lang="en-GB"/>
    </a:defPPr>
    <a:lvl1pPr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Standaardsectie" id="{9248D066-49CC-C04B-B037-0C062B9D9C51}">
          <p14:sldIdLst>
            <p14:sldId id="857"/>
          </p14:sldIdLst>
        </p14:section>
        <p14:section name="Naamloze sectie" id="{B20469FF-4651-E641-AAA0-24B8C446FD3D}">
          <p14:sldIdLst>
            <p14:sldId id="2188"/>
            <p14:sldId id="2189"/>
            <p14:sldId id="2190"/>
            <p14:sldId id="2192"/>
            <p14:sldId id="2194"/>
            <p14:sldId id="2195"/>
            <p14:sldId id="2382"/>
            <p14:sldId id="2376"/>
            <p14:sldId id="1506"/>
            <p14:sldId id="2191"/>
            <p14:sldId id="2129"/>
            <p14:sldId id="2350"/>
            <p14:sldId id="2349"/>
            <p14:sldId id="1707"/>
            <p14:sldId id="2199"/>
            <p14:sldId id="2201"/>
            <p14:sldId id="2204"/>
            <p14:sldId id="2207"/>
            <p14:sldId id="2209"/>
            <p14:sldId id="2210"/>
            <p14:sldId id="2211"/>
            <p14:sldId id="2212"/>
            <p14:sldId id="2213"/>
            <p14:sldId id="2215"/>
            <p14:sldId id="2218"/>
            <p14:sldId id="2222"/>
            <p14:sldId id="2224"/>
            <p14:sldId id="2225"/>
            <p14:sldId id="2226"/>
            <p14:sldId id="2227"/>
            <p14:sldId id="2229"/>
            <p14:sldId id="1505"/>
            <p14:sldId id="2232"/>
            <p14:sldId id="2239"/>
            <p14:sldId id="2386"/>
            <p14:sldId id="2390"/>
            <p14:sldId id="2392"/>
            <p14:sldId id="2394"/>
            <p14:sldId id="2360"/>
            <p14:sldId id="2359"/>
            <p14:sldId id="2370"/>
            <p14:sldId id="2365"/>
            <p14:sldId id="2364"/>
            <p14:sldId id="2367"/>
            <p14:sldId id="2368"/>
            <p14:sldId id="2375"/>
            <p14:sldId id="2374"/>
            <p14:sldId id="2177"/>
            <p14:sldId id="2233"/>
            <p14:sldId id="2237"/>
            <p14:sldId id="2345"/>
            <p14:sldId id="2346"/>
            <p14:sldId id="2347"/>
            <p14:sldId id="2179"/>
            <p14:sldId id="2334"/>
            <p14:sldId id="2335"/>
            <p14:sldId id="2336"/>
            <p14:sldId id="2338"/>
            <p14:sldId id="2339"/>
            <p14:sldId id="2340"/>
            <p14:sldId id="2343"/>
            <p14:sldId id="2344"/>
            <p14:sldId id="479"/>
            <p14:sldId id="2281"/>
            <p14:sldId id="2282"/>
            <p14:sldId id="2283"/>
            <p14:sldId id="2288"/>
            <p14:sldId id="2289"/>
            <p14:sldId id="2290"/>
            <p14:sldId id="2291"/>
            <p14:sldId id="2292"/>
            <p14:sldId id="2293"/>
            <p14:sldId id="2294"/>
            <p14:sldId id="2295"/>
            <p14:sldId id="2298"/>
            <p14:sldId id="2297"/>
            <p14:sldId id="2299"/>
            <p14:sldId id="2301"/>
            <p14:sldId id="2300"/>
            <p14:sldId id="2303"/>
            <p14:sldId id="2306"/>
            <p14:sldId id="2305"/>
            <p14:sldId id="2309"/>
            <p14:sldId id="2310"/>
            <p14:sldId id="2312"/>
            <p14:sldId id="2313"/>
            <p14:sldId id="2317"/>
            <p14:sldId id="2318"/>
            <p14:sldId id="2321"/>
            <p14:sldId id="1222"/>
            <p14:sldId id="2323"/>
            <p14:sldId id="2324"/>
            <p14:sldId id="2325"/>
            <p14:sldId id="1885"/>
            <p14:sldId id="2241"/>
            <p14:sldId id="2243"/>
            <p14:sldId id="2244"/>
            <p14:sldId id="2245"/>
            <p14:sldId id="2247"/>
            <p14:sldId id="2248"/>
            <p14:sldId id="2250"/>
            <p14:sldId id="2251"/>
            <p14:sldId id="2252"/>
            <p14:sldId id="2253"/>
            <p14:sldId id="2255"/>
            <p14:sldId id="2257"/>
            <p14:sldId id="2258"/>
            <p14:sldId id="2259"/>
            <p14:sldId id="2263"/>
            <p14:sldId id="2264"/>
            <p14:sldId id="2266"/>
            <p14:sldId id="2269"/>
            <p14:sldId id="1503"/>
            <p14:sldId id="2274"/>
            <p14:sldId id="2273"/>
            <p14:sldId id="2276"/>
            <p14:sldId id="2278"/>
            <p14:sldId id="2280"/>
            <p14:sldId id="2182"/>
            <p14:sldId id="2326"/>
            <p14:sldId id="2327"/>
          </p14:sldIdLst>
        </p14:section>
      </p14:sectionLst>
    </p:ext>
    <p:ext uri="{EFAFB233-063F-42B5-8137-9DF3F51BA10A}">
      <p15:sldGuideLst xmlns:p15="http://schemas.microsoft.com/office/powerpoint/2012/main">
        <p15:guide id="1" orient="horz" pos="2115"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8639"/>
  </p:normalViewPr>
  <p:slideViewPr>
    <p:cSldViewPr showGuides="1">
      <p:cViewPr varScale="1">
        <p:scale>
          <a:sx n="85" d="100"/>
          <a:sy n="85" d="100"/>
        </p:scale>
        <p:origin x="1936" y="184"/>
      </p:cViewPr>
      <p:guideLst>
        <p:guide orient="horz" pos="2115"/>
        <p:guide pos="2880"/>
      </p:guideLst>
    </p:cSldViewPr>
  </p:slideViewPr>
  <p:outlineViewPr>
    <p:cViewPr>
      <p:scale>
        <a:sx n="33" d="100"/>
        <a:sy n="33" d="100"/>
      </p:scale>
      <p:origin x="0" y="-15960"/>
    </p:cViewPr>
  </p:outlineViewPr>
  <p:notesTextViewPr>
    <p:cViewPr>
      <p:scale>
        <a:sx n="155" d="100"/>
        <a:sy n="155" d="100"/>
      </p:scale>
      <p:origin x="0" y="0"/>
    </p:cViewPr>
  </p:notesTextViewPr>
  <p:sorterViewPr>
    <p:cViewPr>
      <p:scale>
        <a:sx n="50" d="100"/>
        <a:sy n="50" d="100"/>
      </p:scale>
      <p:origin x="0" y="0"/>
    </p:cViewPr>
  </p:sorterViewPr>
  <p:notesViewPr>
    <p:cSldViewPr showGuides="1">
      <p:cViewPr varScale="1">
        <p:scale>
          <a:sx n="80" d="100"/>
          <a:sy n="80" d="100"/>
        </p:scale>
        <p:origin x="-174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41870240-DB53-DE4E-B6EB-2CF3F855D70A}"/>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499" name="Rectangle 3">
            <a:extLst>
              <a:ext uri="{FF2B5EF4-FFF2-40B4-BE49-F238E27FC236}">
                <a16:creationId xmlns:a16="http://schemas.microsoft.com/office/drawing/2014/main" id="{B240F32D-606A-9F41-AACD-03252B551F2C}"/>
              </a:ext>
            </a:extLst>
          </p:cNvPr>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charset="0"/>
                <a:ea typeface="ＭＳ Ｐゴシック" charset="0"/>
              </a:defRPr>
            </a:lvl1pPr>
          </a:lstStyle>
          <a:p>
            <a:pPr>
              <a:defRPr/>
            </a:pPr>
            <a:endParaRPr lang="nl-NL"/>
          </a:p>
        </p:txBody>
      </p:sp>
      <p:sp>
        <p:nvSpPr>
          <p:cNvPr id="362500" name="Rectangle 4">
            <a:extLst>
              <a:ext uri="{FF2B5EF4-FFF2-40B4-BE49-F238E27FC236}">
                <a16:creationId xmlns:a16="http://schemas.microsoft.com/office/drawing/2014/main" id="{7DF7F654-2C8B-1A41-9CCD-365987C25F50}"/>
              </a:ext>
            </a:extLst>
          </p:cNvPr>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501" name="Rectangle 5">
            <a:extLst>
              <a:ext uri="{FF2B5EF4-FFF2-40B4-BE49-F238E27FC236}">
                <a16:creationId xmlns:a16="http://schemas.microsoft.com/office/drawing/2014/main" id="{A912AD3A-E5BF-A741-80D9-7A2EB4DA424C}"/>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atin typeface="Times" pitchFamily="2" charset="0"/>
              </a:defRPr>
            </a:lvl1pPr>
          </a:lstStyle>
          <a:p>
            <a:fld id="{B19BE602-5B00-FC4C-AB41-CF2D557B276A}" type="slidenum">
              <a:rPr lang="nl-NL" altLang="nl-BE"/>
              <a:pPr/>
              <a:t>‹nr.›</a:t>
            </a:fld>
            <a:endParaRPr lang="nl-NL" altLang="nl-B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1BF036C-235B-4540-8BC7-28AAD4961AFE}"/>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5" name="Rectangle 3">
            <a:extLst>
              <a:ext uri="{FF2B5EF4-FFF2-40B4-BE49-F238E27FC236}">
                <a16:creationId xmlns:a16="http://schemas.microsoft.com/office/drawing/2014/main" id="{263AE628-D2CF-E641-AEF7-0E0D94F55F2C}"/>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defRPr>
            </a:lvl1pPr>
          </a:lstStyle>
          <a:p>
            <a:pPr>
              <a:defRPr/>
            </a:pPr>
            <a:endParaRPr lang="en-GB" altLang="nl-NL"/>
          </a:p>
        </p:txBody>
      </p:sp>
      <p:sp>
        <p:nvSpPr>
          <p:cNvPr id="13316" name="Rectangle 4">
            <a:extLst>
              <a:ext uri="{FF2B5EF4-FFF2-40B4-BE49-F238E27FC236}">
                <a16:creationId xmlns:a16="http://schemas.microsoft.com/office/drawing/2014/main" id="{00F6EBC9-F70B-5641-B982-BD55C058A9B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977084C7-2F19-E54F-950C-15F7519200DE}"/>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GB" altLang="nl-NL" noProof="0"/>
              <a:t>Click to edit Master text styles</a:t>
            </a:r>
          </a:p>
          <a:p>
            <a:pPr lvl="1"/>
            <a:r>
              <a:rPr lang="en-GB" altLang="nl-NL" noProof="0"/>
              <a:t>Second level</a:t>
            </a:r>
          </a:p>
          <a:p>
            <a:pPr lvl="2"/>
            <a:r>
              <a:rPr lang="en-GB" altLang="nl-NL" noProof="0"/>
              <a:t>Third level</a:t>
            </a:r>
          </a:p>
          <a:p>
            <a:pPr lvl="3"/>
            <a:r>
              <a:rPr lang="en-GB" altLang="nl-NL" noProof="0"/>
              <a:t>Fourth level</a:t>
            </a:r>
          </a:p>
          <a:p>
            <a:pPr lvl="4"/>
            <a:r>
              <a:rPr lang="en-GB" altLang="nl-NL" noProof="0"/>
              <a:t>Fifth level</a:t>
            </a:r>
          </a:p>
        </p:txBody>
      </p:sp>
      <p:sp>
        <p:nvSpPr>
          <p:cNvPr id="3078" name="Rectangle 6">
            <a:extLst>
              <a:ext uri="{FF2B5EF4-FFF2-40B4-BE49-F238E27FC236}">
                <a16:creationId xmlns:a16="http://schemas.microsoft.com/office/drawing/2014/main" id="{ADDB855D-56DE-0048-9D5D-70BE0B9385CD}"/>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9" name="Rectangle 7">
            <a:extLst>
              <a:ext uri="{FF2B5EF4-FFF2-40B4-BE49-F238E27FC236}">
                <a16:creationId xmlns:a16="http://schemas.microsoft.com/office/drawing/2014/main" id="{B7BC41E1-C9BC-BC40-89C2-81BD86FF1377}"/>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vl1pPr>
          </a:lstStyle>
          <a:p>
            <a:fld id="{13836C78-1C24-B647-93F4-B6291A2E4BE9}" type="slidenum">
              <a:rPr lang="en-GB" altLang="nl-NL"/>
              <a:pPr/>
              <a:t>‹nr.›</a:t>
            </a:fld>
            <a:endParaRPr lang="en-GB"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a:t>
            </a:fld>
            <a:endParaRPr lang="en-GB" altLang="nl-NL"/>
          </a:p>
        </p:txBody>
      </p:sp>
    </p:spTree>
    <p:extLst>
      <p:ext uri="{BB962C8B-B14F-4D97-AF65-F5344CB8AC3E}">
        <p14:creationId xmlns:p14="http://schemas.microsoft.com/office/powerpoint/2010/main" val="1894851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a:t>
            </a:fld>
            <a:endParaRPr lang="en-GB" altLang="nl-NL"/>
          </a:p>
        </p:txBody>
      </p:sp>
    </p:spTree>
    <p:extLst>
      <p:ext uri="{BB962C8B-B14F-4D97-AF65-F5344CB8AC3E}">
        <p14:creationId xmlns:p14="http://schemas.microsoft.com/office/powerpoint/2010/main" val="28883840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Helwingia chinensis </a:t>
            </a:r>
          </a:p>
          <a:p>
            <a:r>
              <a:rPr lang="nl-BE" dirty="0"/>
              <a:t>Helwingiafamilie (Helwingiaceae)</a:t>
            </a:r>
          </a:p>
          <a:p>
            <a:endParaRPr lang="nl-BE" dirty="0"/>
          </a:p>
          <a:p>
            <a:endParaRPr lang="nl-BE" dirty="0"/>
          </a:p>
          <a:p>
            <a:r>
              <a:rPr lang="nl-BE" dirty="0"/>
              <a:t>Mannelijke plant.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102</a:t>
            </a:fld>
            <a:endParaRPr lang="en-GB" altLang="nl-NL"/>
          </a:p>
        </p:txBody>
      </p:sp>
    </p:spTree>
    <p:extLst>
      <p:ext uri="{BB962C8B-B14F-4D97-AF65-F5344CB8AC3E}">
        <p14:creationId xmlns:p14="http://schemas.microsoft.com/office/powerpoint/2010/main" val="25790426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Helwingia chinensis </a:t>
            </a:r>
          </a:p>
          <a:p>
            <a:r>
              <a:rPr lang="nl-BE" dirty="0"/>
              <a:t>Helwingiafamilie (Helwingiaceae)</a:t>
            </a:r>
          </a:p>
          <a:p>
            <a:endParaRPr lang="nl-BE" dirty="0"/>
          </a:p>
          <a:p>
            <a:endParaRPr lang="nl-BE" dirty="0"/>
          </a:p>
          <a:p>
            <a:r>
              <a:rPr lang="nl-BE" dirty="0"/>
              <a:t>Mannelijke plant.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103</a:t>
            </a:fld>
            <a:endParaRPr lang="en-GB" altLang="nl-NL"/>
          </a:p>
        </p:txBody>
      </p:sp>
    </p:spTree>
    <p:extLst>
      <p:ext uri="{BB962C8B-B14F-4D97-AF65-F5344CB8AC3E}">
        <p14:creationId xmlns:p14="http://schemas.microsoft.com/office/powerpoint/2010/main" val="11904715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Helwingia himalaica </a:t>
            </a:r>
          </a:p>
          <a:p>
            <a:r>
              <a:rPr lang="nl-BE" dirty="0"/>
              <a:t>Helwingiafamilie (Helwingiaceae)</a:t>
            </a:r>
          </a:p>
          <a:p>
            <a:endParaRPr lang="nl-BE" dirty="0"/>
          </a:p>
          <a:p>
            <a:endParaRPr lang="nl-BE" dirty="0"/>
          </a:p>
          <a:p>
            <a:r>
              <a:rPr lang="nl-BE" dirty="0"/>
              <a:t>Vrouwelijke plant.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104</a:t>
            </a:fld>
            <a:endParaRPr lang="en-GB" altLang="nl-NL"/>
          </a:p>
        </p:txBody>
      </p:sp>
    </p:spTree>
    <p:extLst>
      <p:ext uri="{BB962C8B-B14F-4D97-AF65-F5344CB8AC3E}">
        <p14:creationId xmlns:p14="http://schemas.microsoft.com/office/powerpoint/2010/main" val="28632658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Helwingia himalaica </a:t>
            </a:r>
          </a:p>
          <a:p>
            <a:r>
              <a:rPr lang="nl-BE" dirty="0"/>
              <a:t>Helwingiafamilie (Helwingiaceae)</a:t>
            </a:r>
          </a:p>
          <a:p>
            <a:endParaRPr lang="nl-BE" dirty="0"/>
          </a:p>
          <a:p>
            <a:endParaRPr lang="nl-BE" dirty="0"/>
          </a:p>
          <a:p>
            <a:r>
              <a:rPr lang="nl-BE" dirty="0"/>
              <a:t>Vrouwelijke plant.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105</a:t>
            </a:fld>
            <a:endParaRPr lang="en-GB" altLang="nl-NL"/>
          </a:p>
        </p:txBody>
      </p:sp>
    </p:spTree>
    <p:extLst>
      <p:ext uri="{BB962C8B-B14F-4D97-AF65-F5344CB8AC3E}">
        <p14:creationId xmlns:p14="http://schemas.microsoft.com/office/powerpoint/2010/main" val="33108142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 bloem-op-blad (Helwingia japonica)</a:t>
            </a:r>
          </a:p>
          <a:p>
            <a:r>
              <a:rPr lang="nl-BE" dirty="0"/>
              <a:t>Helwingiafamilie (Helwingiaceae)</a:t>
            </a:r>
          </a:p>
          <a:p>
            <a:endParaRPr lang="nl-BE" dirty="0"/>
          </a:p>
          <a:p>
            <a:endParaRPr lang="nl-BE" dirty="0"/>
          </a:p>
          <a:p>
            <a:r>
              <a:rPr lang="nl-BE" dirty="0"/>
              <a:t>Vrouwelijke plant, met een begin van vruchtvorming op sommige bladeren.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106</a:t>
            </a:fld>
            <a:endParaRPr lang="en-GB" altLang="nl-NL"/>
          </a:p>
        </p:txBody>
      </p:sp>
    </p:spTree>
    <p:extLst>
      <p:ext uri="{BB962C8B-B14F-4D97-AF65-F5344CB8AC3E}">
        <p14:creationId xmlns:p14="http://schemas.microsoft.com/office/powerpoint/2010/main" val="4413579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 bloem-op-blad (Helwingia japonica)</a:t>
            </a:r>
          </a:p>
          <a:p>
            <a:r>
              <a:rPr lang="nl-BE" dirty="0"/>
              <a:t>Helwingiafamilie (Helwingiaceae)</a:t>
            </a:r>
          </a:p>
          <a:p>
            <a:endParaRPr lang="nl-BE" dirty="0"/>
          </a:p>
          <a:p>
            <a:endParaRPr lang="nl-BE" dirty="0"/>
          </a:p>
          <a:p>
            <a:r>
              <a:rPr lang="nl-BE" dirty="0"/>
              <a:t>Vrouwelijke plant, met een begin van vruchtvorming op sommige bladeren.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107</a:t>
            </a:fld>
            <a:endParaRPr lang="en-GB" altLang="nl-NL"/>
          </a:p>
        </p:txBody>
      </p:sp>
    </p:spTree>
    <p:extLst>
      <p:ext uri="{BB962C8B-B14F-4D97-AF65-F5344CB8AC3E}">
        <p14:creationId xmlns:p14="http://schemas.microsoft.com/office/powerpoint/2010/main" val="23088061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Podophyllum peltatum </a:t>
            </a:r>
          </a:p>
          <a:p>
            <a:r>
              <a:rPr lang="nl-BE" dirty="0"/>
              <a:t>Berberisfamilie (Berberidaceae)</a:t>
            </a:r>
          </a:p>
          <a:p>
            <a:endParaRPr lang="nl-BE" dirty="0"/>
          </a:p>
          <a:p>
            <a:endParaRPr lang="nl-BE" dirty="0"/>
          </a:p>
          <a:p>
            <a:r>
              <a:rPr lang="nl-BE" dirty="0"/>
              <a:t>Ooit is deze plant gestart met een stukje rizoom dat we van een andere tuin hebben ontvangen. Intussen is dat stukje rizoom flink uitgegroeid tot een fraaie clone.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108</a:t>
            </a:fld>
            <a:endParaRPr lang="en-GB" altLang="nl-NL"/>
          </a:p>
        </p:txBody>
      </p:sp>
    </p:spTree>
    <p:extLst>
      <p:ext uri="{BB962C8B-B14F-4D97-AF65-F5344CB8AC3E}">
        <p14:creationId xmlns:p14="http://schemas.microsoft.com/office/powerpoint/2010/main" val="38436861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Carex intumescens </a:t>
            </a:r>
          </a:p>
          <a:p>
            <a:r>
              <a:rPr lang="nl-BE" dirty="0"/>
              <a:t>Cypergrassenfamilie (Cyperaceae)</a:t>
            </a:r>
          </a:p>
          <a:p>
            <a:endParaRPr lang="nl-BE" dirty="0"/>
          </a:p>
          <a:p>
            <a:endParaRPr lang="nl-BE" dirty="0"/>
          </a:p>
          <a:p>
            <a:r>
              <a:rPr lang="nl-BE" dirty="0"/>
              <a:t>Een zegge met 1-2 stervormige vrouwelijke aren, en daarboven 1-2 slanke mannelijke aartjes.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109</a:t>
            </a:fld>
            <a:endParaRPr lang="en-GB" altLang="nl-NL"/>
          </a:p>
        </p:txBody>
      </p:sp>
    </p:spTree>
    <p:extLst>
      <p:ext uri="{BB962C8B-B14F-4D97-AF65-F5344CB8AC3E}">
        <p14:creationId xmlns:p14="http://schemas.microsoft.com/office/powerpoint/2010/main" val="2640736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Amerikaanse rondbladesdoorn (Acer circinatum)</a:t>
            </a:r>
          </a:p>
          <a:p>
            <a:r>
              <a:rPr lang="nl-BE" dirty="0"/>
              <a:t>Zeepbesfamilie (Sapindaceae)</a:t>
            </a:r>
          </a:p>
          <a:p>
            <a:endParaRPr lang="nl-BE" dirty="0"/>
          </a:p>
          <a:p>
            <a:endParaRPr lang="nl-BE" dirty="0"/>
          </a:p>
          <a:p>
            <a:r>
              <a:rPr lang="nl-BE" dirty="0"/>
              <a:t>Hier zien we een vruchtje (de topbloem van dit bloemgestel) en enkele bloemetjes met een mooi kleurcontrast tussen kelk en kroon.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110</a:t>
            </a:fld>
            <a:endParaRPr lang="en-GB" altLang="nl-NL"/>
          </a:p>
        </p:txBody>
      </p:sp>
    </p:spTree>
    <p:extLst>
      <p:ext uri="{BB962C8B-B14F-4D97-AF65-F5344CB8AC3E}">
        <p14:creationId xmlns:p14="http://schemas.microsoft.com/office/powerpoint/2010/main" val="361756729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Amerikaanse rondbladesdoorn (Acer circinatum)</a:t>
            </a:r>
          </a:p>
          <a:p>
            <a:r>
              <a:rPr lang="nl-BE" dirty="0"/>
              <a:t>Zeepbesfamilie (Sapindaceae)</a:t>
            </a:r>
          </a:p>
          <a:p>
            <a:endParaRPr lang="nl-BE" dirty="0"/>
          </a:p>
          <a:p>
            <a:endParaRPr lang="nl-BE" dirty="0"/>
          </a:p>
          <a:p>
            <a:r>
              <a:rPr lang="nl-BE" dirty="0"/>
              <a:t>Bij deze topbloem zijn drie vleugels uitgegroeid, een fenomeen dat eigenlijk “normaal” is in deze familie, waarvan de meeste bloemen een drietallig vruchtbeginsel vertonen.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111</a:t>
            </a:fld>
            <a:endParaRPr lang="en-GB" altLang="nl-NL"/>
          </a:p>
        </p:txBody>
      </p:sp>
    </p:spTree>
    <p:extLst>
      <p:ext uri="{BB962C8B-B14F-4D97-AF65-F5344CB8AC3E}">
        <p14:creationId xmlns:p14="http://schemas.microsoft.com/office/powerpoint/2010/main" val="3379407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starten bij de border langs de Ledeganckstraat, met de afvallige </a:t>
            </a:r>
            <a:r>
              <a:rPr lang="nl-BE" i="1" dirty="0"/>
              <a:t>Camellia</a:t>
            </a:r>
            <a:r>
              <a:rPr lang="nl-BE" dirty="0"/>
              <a:t>-bloemen.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a:t>
            </a:fld>
            <a:endParaRPr lang="en-GB" altLang="nl-NL"/>
          </a:p>
        </p:txBody>
      </p:sp>
    </p:spTree>
    <p:extLst>
      <p:ext uri="{BB962C8B-B14F-4D97-AF65-F5344CB8AC3E}">
        <p14:creationId xmlns:p14="http://schemas.microsoft.com/office/powerpoint/2010/main" val="2517713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Azara serrata </a:t>
            </a:r>
          </a:p>
          <a:p>
            <a:r>
              <a:rPr lang="nl-BE" dirty="0"/>
              <a:t>Wilgenfamilie (Salicaceae)</a:t>
            </a:r>
          </a:p>
          <a:p>
            <a:endParaRPr lang="nl-BE" dirty="0"/>
          </a:p>
          <a:p>
            <a:endParaRPr lang="nl-BE" dirty="0"/>
          </a:p>
          <a:p>
            <a:r>
              <a:rPr lang="nl-BE" dirty="0"/>
              <a:t>Een van de “nieuwe” wilgen, die we bij de Wilgenfamilie aansluiten na opsplitsing van de familie Flacourtiaceae. Voor ongeveer de helft van alle genera uit de Flacourtiaceae is in dit geval, waardoor nu de familie Salicaceae is uitgegroeid tot een tropische familie met een 60 genera, waarvan twee eerder een gematigd areaal hebben, </a:t>
            </a:r>
            <a:r>
              <a:rPr lang="nl-BE" i="1" dirty="0"/>
              <a:t>Populus</a:t>
            </a:r>
            <a:r>
              <a:rPr lang="nl-BE" dirty="0"/>
              <a:t> en </a:t>
            </a:r>
            <a:r>
              <a:rPr lang="nl-BE" i="1" dirty="0"/>
              <a:t>Salix</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112</a:t>
            </a:fld>
            <a:endParaRPr lang="en-GB" altLang="nl-NL"/>
          </a:p>
        </p:txBody>
      </p:sp>
    </p:spTree>
    <p:extLst>
      <p:ext uri="{BB962C8B-B14F-4D97-AF65-F5344CB8AC3E}">
        <p14:creationId xmlns:p14="http://schemas.microsoft.com/office/powerpoint/2010/main" val="273752314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Prunus salicifolia </a:t>
            </a:r>
          </a:p>
          <a:p>
            <a:r>
              <a:rPr lang="nl-BE" dirty="0"/>
              <a:t>Rozenfamilie (Rosaceae)</a:t>
            </a:r>
          </a:p>
          <a:p>
            <a:endParaRPr lang="nl-BE" dirty="0"/>
          </a:p>
          <a:p>
            <a:endParaRPr lang="nl-BE" dirty="0"/>
          </a:p>
          <a:p>
            <a:r>
              <a:rPr lang="nl-BE" dirty="0"/>
              <a:t>Een soort die nauw verwant is met de Amerikaanse vogelkers (</a:t>
            </a:r>
            <a:r>
              <a:rPr lang="nl-BE" i="1" dirty="0"/>
              <a:t>Prunus serotina</a:t>
            </a:r>
            <a:r>
              <a:rPr lang="nl-BE" dirty="0"/>
              <a:t>), en daarbij vaak als ondersoort wordt gehanteerd. </a:t>
            </a:r>
          </a:p>
          <a:p>
            <a:r>
              <a:rPr lang="nl-BE" dirty="0"/>
              <a:t>Zijn natuurlijk areaal zijn de gebergten van Mexico en Centraal-Amerika, waar deze soort wordt geapprecieerd omwille van de eetbare vruchten.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113</a:t>
            </a:fld>
            <a:endParaRPr lang="en-GB" altLang="nl-NL"/>
          </a:p>
        </p:txBody>
      </p:sp>
    </p:spTree>
    <p:extLst>
      <p:ext uri="{BB962C8B-B14F-4D97-AF65-F5344CB8AC3E}">
        <p14:creationId xmlns:p14="http://schemas.microsoft.com/office/powerpoint/2010/main" val="246183077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114</a:t>
            </a:fld>
            <a:endParaRPr lang="en-GB" altLang="nl-NL"/>
          </a:p>
        </p:txBody>
      </p:sp>
    </p:spTree>
    <p:extLst>
      <p:ext uri="{BB962C8B-B14F-4D97-AF65-F5344CB8AC3E}">
        <p14:creationId xmlns:p14="http://schemas.microsoft.com/office/powerpoint/2010/main" val="25428908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Grote hardvrucht (Bunias orientalis)</a:t>
            </a:r>
          </a:p>
          <a:p>
            <a:r>
              <a:rPr lang="nl-BE" dirty="0"/>
              <a:t>Kruisbloemenfamilie (Brassicaceae)</a:t>
            </a:r>
          </a:p>
          <a:p>
            <a:endParaRPr lang="nl-BE" dirty="0"/>
          </a:p>
          <a:p>
            <a:endParaRPr lang="nl-BE" dirty="0"/>
          </a:p>
          <a:p>
            <a:r>
              <a:rPr lang="nl-BE" dirty="0"/>
              <a:t>Een van de minder goed gekende soorten, waarvan de bladeren worden gebruikt als een vorm van pittige sla. </a:t>
            </a:r>
          </a:p>
          <a:p>
            <a:r>
              <a:rPr lang="nl-BE" dirty="0"/>
              <a:t>De naam van de plant verwijst naar de harde, niet openspringende vruchten met 1-2 zaden.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115</a:t>
            </a:fld>
            <a:endParaRPr lang="en-GB" altLang="nl-NL"/>
          </a:p>
        </p:txBody>
      </p:sp>
    </p:spTree>
    <p:extLst>
      <p:ext uri="{BB962C8B-B14F-4D97-AF65-F5344CB8AC3E}">
        <p14:creationId xmlns:p14="http://schemas.microsoft.com/office/powerpoint/2010/main" val="425362951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Grote hardvrucht (Bunias orientalis)</a:t>
            </a:r>
          </a:p>
          <a:p>
            <a:r>
              <a:rPr lang="nl-BE" dirty="0"/>
              <a:t>Kruisbloemenfamilie (Brassicaceae)</a:t>
            </a:r>
          </a:p>
          <a:p>
            <a:endParaRPr lang="nl-BE" dirty="0"/>
          </a:p>
          <a:p>
            <a:endParaRPr lang="nl-BE" dirty="0"/>
          </a:p>
          <a:p>
            <a:r>
              <a:rPr lang="nl-BE" dirty="0"/>
              <a:t>Een van de minder goed gekende soorten, waarvan de bladeren worden gebruikt als een vorm van pittige sla. </a:t>
            </a:r>
          </a:p>
          <a:p>
            <a:r>
              <a:rPr lang="nl-BE" dirty="0"/>
              <a:t>De naam van de plant verwijst naar de harde, niet openspringende vruchten met 1-2 zaden.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116</a:t>
            </a:fld>
            <a:endParaRPr lang="en-GB" altLang="nl-NL"/>
          </a:p>
        </p:txBody>
      </p:sp>
    </p:spTree>
    <p:extLst>
      <p:ext uri="{BB962C8B-B14F-4D97-AF65-F5344CB8AC3E}">
        <p14:creationId xmlns:p14="http://schemas.microsoft.com/office/powerpoint/2010/main" val="2296652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Tuinboon (Vicia faba)</a:t>
            </a:r>
          </a:p>
          <a:p>
            <a:r>
              <a:rPr lang="nl-BE" dirty="0"/>
              <a:t>Vlinderbloemenfamilie (Fabaceae)</a:t>
            </a:r>
          </a:p>
          <a:p>
            <a:endParaRPr lang="nl-BE" dirty="0"/>
          </a:p>
          <a:p>
            <a:endParaRPr lang="nl-BE" dirty="0"/>
          </a:p>
          <a:p>
            <a:r>
              <a:rPr lang="nl-BE" dirty="0"/>
              <a:t>Een populaire plant bij onze tuiniers, die echt als een vlinderbloemige door het leven mag gaan: een vlag, twee zwaarden (met donkere vlek) en een kiel opgebouwd uit twee met elkaar verkleefde kroonbladen.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117</a:t>
            </a:fld>
            <a:endParaRPr lang="en-GB" altLang="nl-NL"/>
          </a:p>
        </p:txBody>
      </p:sp>
    </p:spTree>
    <p:extLst>
      <p:ext uri="{BB962C8B-B14F-4D97-AF65-F5344CB8AC3E}">
        <p14:creationId xmlns:p14="http://schemas.microsoft.com/office/powerpoint/2010/main" val="23282937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Tuinboon (Vicia faba)</a:t>
            </a:r>
          </a:p>
          <a:p>
            <a:r>
              <a:rPr lang="nl-BE" dirty="0"/>
              <a:t>Vlinderbloemenfamilie (Fabaceae)</a:t>
            </a:r>
          </a:p>
          <a:p>
            <a:endParaRPr lang="nl-BE" dirty="0"/>
          </a:p>
          <a:p>
            <a:endParaRPr lang="nl-BE" dirty="0"/>
          </a:p>
          <a:p>
            <a:r>
              <a:rPr lang="nl-BE" dirty="0"/>
              <a:t>Een populaire plant bij onze tuiniers, die echt als een vlinderbloemige door het leven mag gaan: een vlag, twee zwaarden (met donkere vlek) en een kiel opgebouwd uit twee met elkaar verkleefde kroonbladen.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118</a:t>
            </a:fld>
            <a:endParaRPr lang="en-GB" altLang="nl-NL"/>
          </a:p>
        </p:txBody>
      </p:sp>
    </p:spTree>
    <p:extLst>
      <p:ext uri="{BB962C8B-B14F-4D97-AF65-F5344CB8AC3E}">
        <p14:creationId xmlns:p14="http://schemas.microsoft.com/office/powerpoint/2010/main" val="99347245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Koolzaad (Brassica napus)</a:t>
            </a:r>
          </a:p>
          <a:p>
            <a:r>
              <a:rPr lang="nl-BE" dirty="0"/>
              <a:t>Kruisbloemenfamilie (Brassicaceae)</a:t>
            </a:r>
          </a:p>
          <a:p>
            <a:endParaRPr lang="nl-BE" dirty="0"/>
          </a:p>
          <a:p>
            <a:endParaRPr lang="nl-BE" dirty="0"/>
          </a:p>
          <a:p>
            <a:r>
              <a:rPr lang="nl-BE" dirty="0"/>
              <a:t>De plant die in Frankrijk over kilometers het landschap eentonig geel kleurt.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119</a:t>
            </a:fld>
            <a:endParaRPr lang="en-GB" altLang="nl-NL"/>
          </a:p>
        </p:txBody>
      </p:sp>
    </p:spTree>
    <p:extLst>
      <p:ext uri="{BB962C8B-B14F-4D97-AF65-F5344CB8AC3E}">
        <p14:creationId xmlns:p14="http://schemas.microsoft.com/office/powerpoint/2010/main" val="54115674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Reuzenaronskelk (Amorphophallus titanum)</a:t>
            </a:r>
          </a:p>
          <a:p>
            <a:r>
              <a:rPr lang="nl-BE" dirty="0"/>
              <a:t>Aronskelkfamilie (Araceae)</a:t>
            </a:r>
          </a:p>
          <a:p>
            <a:endParaRPr lang="nl-BE" dirty="0"/>
          </a:p>
          <a:p>
            <a:endParaRPr lang="nl-BE" dirty="0"/>
          </a:p>
          <a:p>
            <a:r>
              <a:rPr lang="nl-BE" dirty="0"/>
              <a:t>Dit jaar zal ons Titaantje een tweede keer in bloei komen, maar zal deze bloei echt opengaan?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121</a:t>
            </a:fld>
            <a:endParaRPr lang="en-GB" altLang="nl-NL"/>
          </a:p>
        </p:txBody>
      </p:sp>
    </p:spTree>
    <p:extLst>
      <p:ext uri="{BB962C8B-B14F-4D97-AF65-F5344CB8AC3E}">
        <p14:creationId xmlns:p14="http://schemas.microsoft.com/office/powerpoint/2010/main" val="25505901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Pinosaurus (Wollemia nobilis)</a:t>
            </a:r>
          </a:p>
          <a:p>
            <a:r>
              <a:rPr lang="nl-BE" dirty="0"/>
              <a:t>Araucariafamilie (Araucariaceae)</a:t>
            </a:r>
          </a:p>
          <a:p>
            <a:endParaRPr lang="nl-BE" dirty="0"/>
          </a:p>
          <a:p>
            <a:endParaRPr lang="nl-BE" dirty="0"/>
          </a:p>
          <a:p>
            <a:r>
              <a:rPr lang="nl-BE" dirty="0"/>
              <a:t>Dit is vermoedelijk de eerste (mannelijke) kegel die hier gevormd wordt. </a:t>
            </a:r>
          </a:p>
          <a:p>
            <a:r>
              <a:rPr lang="nl-BE" dirty="0"/>
              <a:t>En nu nog even wachten op een vrouwelijke kegel!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122</a:t>
            </a:fld>
            <a:endParaRPr lang="en-GB" altLang="nl-NL"/>
          </a:p>
        </p:txBody>
      </p:sp>
    </p:spTree>
    <p:extLst>
      <p:ext uri="{BB962C8B-B14F-4D97-AF65-F5344CB8AC3E}">
        <p14:creationId xmlns:p14="http://schemas.microsoft.com/office/powerpoint/2010/main" val="1245311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Daphniphyllum macropodum </a:t>
            </a:r>
          </a:p>
          <a:p>
            <a:r>
              <a:rPr lang="nl-BE" dirty="0"/>
              <a:t>Daphniphyllumfamilie (Daphniphyllaceae)</a:t>
            </a:r>
          </a:p>
          <a:p>
            <a:endParaRPr lang="nl-BE" dirty="0"/>
          </a:p>
          <a:p>
            <a:endParaRPr lang="nl-BE" dirty="0"/>
          </a:p>
          <a:p>
            <a:r>
              <a:rPr lang="nl-BE" dirty="0"/>
              <a:t>April 2021</a:t>
            </a:r>
          </a:p>
          <a:p>
            <a:r>
              <a:rPr lang="nl-BE" dirty="0"/>
              <a:t>De nieuwste blaadjes, die zijn te vroeg uitgelopen vertonen duidelijk sporen van vorstschade, de een al meer dan de andere. </a:t>
            </a:r>
          </a:p>
          <a:p>
            <a:r>
              <a:rPr lang="nl-BE" dirty="0"/>
              <a:t>De (mannelijke) bloemgestellen lijken onbeschadigd.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a:t>
            </a:fld>
            <a:endParaRPr lang="en-GB" altLang="nl-NL"/>
          </a:p>
        </p:txBody>
      </p:sp>
    </p:spTree>
    <p:extLst>
      <p:ext uri="{BB962C8B-B14F-4D97-AF65-F5344CB8AC3E}">
        <p14:creationId xmlns:p14="http://schemas.microsoft.com/office/powerpoint/2010/main" val="286439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Daphniphyllum macropodum </a:t>
            </a:r>
          </a:p>
          <a:p>
            <a:r>
              <a:rPr lang="nl-BE" dirty="0"/>
              <a:t>Daphniphyllumfamilie (Daphniphyllaceae)</a:t>
            </a:r>
          </a:p>
          <a:p>
            <a:endParaRPr lang="nl-BE" dirty="0"/>
          </a:p>
          <a:p>
            <a:endParaRPr lang="nl-BE" dirty="0"/>
          </a:p>
          <a:p>
            <a:r>
              <a:rPr lang="nl-BE" dirty="0"/>
              <a:t>Maar kijk, deze nieuwste bladeren komen onbeschadigd uit de knoppen tevoorschijn.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a:t>
            </a:fld>
            <a:endParaRPr lang="en-GB" altLang="nl-NL"/>
          </a:p>
        </p:txBody>
      </p:sp>
    </p:spTree>
    <p:extLst>
      <p:ext uri="{BB962C8B-B14F-4D97-AF65-F5344CB8AC3E}">
        <p14:creationId xmlns:p14="http://schemas.microsoft.com/office/powerpoint/2010/main" val="1788428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Daphniphyllum macropodum </a:t>
            </a:r>
          </a:p>
          <a:p>
            <a:r>
              <a:rPr lang="nl-BE" dirty="0"/>
              <a:t>Daphniphyllumfamilie (Daphniphyllaceae)</a:t>
            </a:r>
          </a:p>
          <a:p>
            <a:endParaRPr lang="nl-BE" dirty="0"/>
          </a:p>
          <a:p>
            <a:endParaRPr lang="nl-BE" dirty="0"/>
          </a:p>
          <a:p>
            <a:r>
              <a:rPr lang="nl-BE" dirty="0"/>
              <a:t>Maar kijk, deze nieuwste bladeren komen onbeschadigd uit de knoppen tevoorschijn.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a:t>
            </a:fld>
            <a:endParaRPr lang="en-GB" altLang="nl-NL"/>
          </a:p>
        </p:txBody>
      </p:sp>
    </p:spTree>
    <p:extLst>
      <p:ext uri="{BB962C8B-B14F-4D97-AF65-F5344CB8AC3E}">
        <p14:creationId xmlns:p14="http://schemas.microsoft.com/office/powerpoint/2010/main" val="2170538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15</a:t>
            </a:fld>
            <a:endParaRPr lang="en-GB" altLang="nl-NL"/>
          </a:p>
        </p:txBody>
      </p:sp>
    </p:spTree>
    <p:extLst>
      <p:ext uri="{BB962C8B-B14F-4D97-AF65-F5344CB8AC3E}">
        <p14:creationId xmlns:p14="http://schemas.microsoft.com/office/powerpoint/2010/main" val="618178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Paeonia mlokosewitschii</a:t>
            </a:r>
          </a:p>
          <a:p>
            <a:r>
              <a:rPr lang="nl-BE" dirty="0"/>
              <a:t>Pioenfamilie (Paeoniaceae)</a:t>
            </a:r>
          </a:p>
          <a:p>
            <a:endParaRPr lang="nl-BE" dirty="0"/>
          </a:p>
          <a:p>
            <a:endParaRPr lang="nl-BE" dirty="0"/>
          </a:p>
          <a:p>
            <a:r>
              <a:rPr lang="nl-BE" dirty="0"/>
              <a:t>Een zeer mooie pioen, met zeer mooie, gele bloemen, maar helaas snel (uit)bloeiend. </a:t>
            </a:r>
          </a:p>
          <a:p>
            <a:r>
              <a:rPr lang="nl-BE" dirty="0"/>
              <a:t>Niettemin zijn ook de vruchten heel mooi, voorzien van echte en valse zaden.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16</a:t>
            </a:fld>
            <a:endParaRPr lang="en-GB" altLang="nl-NL"/>
          </a:p>
        </p:txBody>
      </p:sp>
    </p:spTree>
    <p:extLst>
      <p:ext uri="{BB962C8B-B14F-4D97-AF65-F5344CB8AC3E}">
        <p14:creationId xmlns:p14="http://schemas.microsoft.com/office/powerpoint/2010/main" val="3473744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Leopoldia comosa </a:t>
            </a:r>
          </a:p>
          <a:p>
            <a:r>
              <a:rPr lang="nl-BE" dirty="0"/>
              <a:t>Hyacintfamilie (Hyacinthaceae)</a:t>
            </a:r>
          </a:p>
          <a:p>
            <a:endParaRPr lang="nl-BE" b="0" i="1" dirty="0"/>
          </a:p>
          <a:p>
            <a:endParaRPr lang="nl-BE" b="0" i="1" dirty="0"/>
          </a:p>
          <a:p>
            <a:r>
              <a:rPr lang="nl-BE" b="0" i="0" dirty="0"/>
              <a:t>Bij de start van de bloei is het kuifje nog maar gering van grootte, maar het laat zich al vertonen onder de vorm van “anders” georganiseerde bloemknopjes.  </a:t>
            </a:r>
          </a:p>
          <a:p>
            <a:endParaRPr lang="nl-BE" b="0" i="0" dirty="0"/>
          </a:p>
          <a:p>
            <a:endParaRPr lang="nl-BE" b="0" i="0" dirty="0"/>
          </a:p>
          <a:p>
            <a:endParaRPr lang="nl-BE" b="0" i="0"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17</a:t>
            </a:fld>
            <a:endParaRPr lang="en-GB" altLang="nl-NL"/>
          </a:p>
        </p:txBody>
      </p:sp>
    </p:spTree>
    <p:extLst>
      <p:ext uri="{BB962C8B-B14F-4D97-AF65-F5344CB8AC3E}">
        <p14:creationId xmlns:p14="http://schemas.microsoft.com/office/powerpoint/2010/main" val="2506735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Leopoldia comosa </a:t>
            </a:r>
          </a:p>
          <a:p>
            <a:r>
              <a:rPr lang="nl-BE" dirty="0"/>
              <a:t>Hyacintfamilie (Hyacinthaceae)</a:t>
            </a:r>
          </a:p>
          <a:p>
            <a:endParaRPr lang="nl-BE" b="0" i="1" dirty="0"/>
          </a:p>
          <a:p>
            <a:endParaRPr lang="nl-BE" b="0" i="1" dirty="0"/>
          </a:p>
          <a:p>
            <a:r>
              <a:rPr lang="nl-BE" b="0" i="0" dirty="0"/>
              <a:t>Bij de start van de bloei is het kuifje nog maar gering van grootte, maar het laat zich al vertonen onder de vorm van “anders” georganiseerde bloemknopjes.  </a:t>
            </a:r>
          </a:p>
          <a:p>
            <a:endParaRPr lang="nl-BE" b="0" i="0" dirty="0"/>
          </a:p>
          <a:p>
            <a:endParaRPr lang="nl-BE" b="0" i="0"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18</a:t>
            </a:fld>
            <a:endParaRPr lang="en-GB" altLang="nl-NL"/>
          </a:p>
        </p:txBody>
      </p:sp>
    </p:spTree>
    <p:extLst>
      <p:ext uri="{BB962C8B-B14F-4D97-AF65-F5344CB8AC3E}">
        <p14:creationId xmlns:p14="http://schemas.microsoft.com/office/powerpoint/2010/main" val="3168952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Hypericum cerastioides </a:t>
            </a:r>
          </a:p>
          <a:p>
            <a:r>
              <a:rPr lang="nl-BE" dirty="0"/>
              <a:t>Hertshooifamilie (Hypericaceae)</a:t>
            </a:r>
          </a:p>
          <a:p>
            <a:endParaRPr lang="nl-BE" dirty="0"/>
          </a:p>
          <a:p>
            <a:endParaRPr lang="nl-BE" dirty="0"/>
          </a:p>
          <a:p>
            <a:r>
              <a:rPr lang="nl-BE" dirty="0"/>
              <a:t>Een soort </a:t>
            </a:r>
            <a:r>
              <a:rPr lang="nl-BE" i="1" dirty="0"/>
              <a:t>Hypericum</a:t>
            </a:r>
            <a:r>
              <a:rPr lang="nl-BE" dirty="0"/>
              <a:t> die (een beetje) lijkt op een </a:t>
            </a:r>
            <a:r>
              <a:rPr lang="nl-BE" i="1" dirty="0"/>
              <a:t>Cerastium</a:t>
            </a:r>
            <a:r>
              <a:rPr lang="nl-BE" dirty="0"/>
              <a:t>, zolang hij niet bloeit…</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19</a:t>
            </a:fld>
            <a:endParaRPr lang="en-GB" altLang="nl-NL"/>
          </a:p>
        </p:txBody>
      </p:sp>
    </p:spTree>
    <p:extLst>
      <p:ext uri="{BB962C8B-B14F-4D97-AF65-F5344CB8AC3E}">
        <p14:creationId xmlns:p14="http://schemas.microsoft.com/office/powerpoint/2010/main" val="1758261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BE" sz="2800" b="0" i="0" kern="1200" dirty="0">
                <a:solidFill>
                  <a:schemeClr val="accent4"/>
                </a:solidFill>
                <a:latin typeface="Helvetica" pitchFamily="2" charset="0"/>
                <a:ea typeface="ＭＳ Ｐゴシック" charset="0"/>
                <a:cs typeface="+mn-cs"/>
              </a:rPr>
              <a:t>Welkom in de Plantentuin !</a:t>
            </a:r>
          </a:p>
          <a:p>
            <a:pPr marL="0" indent="0">
              <a:buFont typeface="Arial" panose="020B0604020202020204" pitchFamily="34" charset="0"/>
              <a:buNone/>
            </a:pPr>
            <a:endParaRPr lang="nl-BE" sz="2800" b="0" i="0" kern="1200" dirty="0">
              <a:solidFill>
                <a:schemeClr val="accent4"/>
              </a:solidFill>
              <a:latin typeface="Helvetica" pitchFamily="2" charset="0"/>
              <a:ea typeface="ＭＳ Ｐゴシック" charset="0"/>
              <a:cs typeface="+mn-cs"/>
            </a:endParaRPr>
          </a:p>
          <a:p>
            <a:pPr marL="0" indent="0">
              <a:buFont typeface="Arial" panose="020B0604020202020204" pitchFamily="34" charset="0"/>
              <a:buNone/>
            </a:pPr>
            <a:endParaRPr lang="nl-BE" sz="2800" b="0" i="0" kern="1200" dirty="0">
              <a:solidFill>
                <a:schemeClr val="accent4"/>
              </a:solidFill>
              <a:latin typeface="Helvetica" pitchFamily="2" charset="0"/>
              <a:ea typeface="ＭＳ Ｐゴシック" charset="0"/>
              <a:cs typeface="+mn-cs"/>
            </a:endParaRPr>
          </a:p>
          <a:p>
            <a:pPr marL="0" indent="0">
              <a:buFont typeface="Arial" panose="020B0604020202020204" pitchFamily="34" charset="0"/>
              <a:buNone/>
            </a:pPr>
            <a:r>
              <a:rPr lang="nl-BE" sz="2800" b="0" i="0" kern="1200" dirty="0">
                <a:solidFill>
                  <a:schemeClr val="accent4"/>
                </a:solidFill>
                <a:latin typeface="Helvetica" pitchFamily="2" charset="0"/>
                <a:ea typeface="ＭＳ Ｐゴシック" charset="0"/>
                <a:cs typeface="+mn-cs"/>
              </a:rPr>
              <a:t>Zowel groepen als individuele bezoekers komen nu talrijk in onze tuin wandelen, pauzeren, genieten, en zelfs kijken naar planten…</a:t>
            </a:r>
          </a:p>
          <a:p>
            <a:pPr marL="0" indent="0">
              <a:buFont typeface="Arial" panose="020B0604020202020204" pitchFamily="34" charset="0"/>
              <a:buNone/>
            </a:pPr>
            <a:endParaRPr lang="nl-BE" sz="2800" b="0" i="0" kern="1200" dirty="0">
              <a:solidFill>
                <a:schemeClr val="accent4"/>
              </a:solidFill>
              <a:latin typeface="Helvetica" pitchFamily="2" charset="0"/>
              <a:ea typeface="ＭＳ Ｐゴシック" charset="0"/>
              <a:cs typeface="+mn-cs"/>
            </a:endParaRPr>
          </a:p>
          <a:p>
            <a:pPr marL="0" indent="0" algn="just">
              <a:buFont typeface="Arial" panose="020B0604020202020204" pitchFamily="34" charset="0"/>
              <a:buNone/>
            </a:pPr>
            <a:endParaRPr lang="nl-BE" sz="2800" kern="1200" dirty="0">
              <a:solidFill>
                <a:schemeClr val="accent4"/>
              </a:solidFill>
              <a:latin typeface="Helvetica" pitchFamily="2" charset="0"/>
              <a:ea typeface="ＭＳ Ｐゴシック" charset="0"/>
              <a:cs typeface="+mn-cs"/>
            </a:endParaRPr>
          </a:p>
          <a:p>
            <a:pPr algn="just"/>
            <a:endParaRPr lang="nl-BE" sz="1800" kern="1200" dirty="0">
              <a:solidFill>
                <a:schemeClr val="accent4"/>
              </a:solidFill>
              <a:latin typeface="Helvetica" pitchFamily="2" charset="0"/>
              <a:ea typeface="ＭＳ Ｐゴシック" charset="0"/>
              <a:cs typeface="+mn-cs"/>
            </a:endParaRP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a:t>
            </a:fld>
            <a:endParaRPr lang="en-GB" altLang="nl-NL"/>
          </a:p>
        </p:txBody>
      </p:sp>
    </p:spTree>
    <p:extLst>
      <p:ext uri="{BB962C8B-B14F-4D97-AF65-F5344CB8AC3E}">
        <p14:creationId xmlns:p14="http://schemas.microsoft.com/office/powerpoint/2010/main" val="2351016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Bloem-zonder-blad (Aphyllanthes monspeliensis)</a:t>
            </a:r>
          </a:p>
          <a:p>
            <a:r>
              <a:rPr lang="nl-BE" dirty="0"/>
              <a:t>Bloem-zonder-bladfamilie (Aphyllanthaceae)</a:t>
            </a:r>
          </a:p>
          <a:p>
            <a:endParaRPr lang="nl-BE" dirty="0"/>
          </a:p>
          <a:p>
            <a:endParaRPr lang="nl-BE" dirty="0"/>
          </a:p>
          <a:p>
            <a:r>
              <a:rPr lang="nl-BE" dirty="0"/>
              <a:t>Een familie opgebouwd uit één enkel genus met één enkele soort, en zonder duidelijke verwantschap in de Asperge-orde (Asparagales), een echt weesje!</a:t>
            </a:r>
          </a:p>
          <a:p>
            <a:r>
              <a:rPr lang="nl-BE" dirty="0"/>
              <a:t>Maar, zoals vaak met weesjes, wel behandeld in ons tijdschrift in juni 2013 als Plant van de Maand.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20</a:t>
            </a:fld>
            <a:endParaRPr lang="en-GB" altLang="nl-NL"/>
          </a:p>
        </p:txBody>
      </p:sp>
    </p:spTree>
    <p:extLst>
      <p:ext uri="{BB962C8B-B14F-4D97-AF65-F5344CB8AC3E}">
        <p14:creationId xmlns:p14="http://schemas.microsoft.com/office/powerpoint/2010/main" val="3064257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Globularia cordifolia </a:t>
            </a:r>
          </a:p>
          <a:p>
            <a:r>
              <a:rPr lang="nl-BE" dirty="0"/>
              <a:t>Weegbreefamilie (Plantaginaceae)</a:t>
            </a:r>
          </a:p>
          <a:p>
            <a:endParaRPr lang="nl-BE" dirty="0"/>
          </a:p>
          <a:p>
            <a:endParaRPr lang="nl-BE" dirty="0"/>
          </a:p>
          <a:p>
            <a:r>
              <a:rPr lang="nl-BE" dirty="0"/>
              <a:t>Een klassieke volhouder, die al sinds jaar en dag op deze plaats groeit en haar bezet houdt. </a:t>
            </a:r>
          </a:p>
          <a:p>
            <a:r>
              <a:rPr lang="nl-BE" dirty="0"/>
              <a:t>En eertijds een lid van haar eigen familie, Globulariaceae, maar sinds de moleculair-genetische revolutie nu opgenomen in een sterk verbrede familie.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21</a:t>
            </a:fld>
            <a:endParaRPr lang="en-GB" altLang="nl-NL"/>
          </a:p>
        </p:txBody>
      </p:sp>
    </p:spTree>
    <p:extLst>
      <p:ext uri="{BB962C8B-B14F-4D97-AF65-F5344CB8AC3E}">
        <p14:creationId xmlns:p14="http://schemas.microsoft.com/office/powerpoint/2010/main" val="2023715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Iris pallida subsp. illyrica </a:t>
            </a:r>
          </a:p>
          <a:p>
            <a:r>
              <a:rPr lang="nl-BE" dirty="0"/>
              <a:t>Irisfamilie (Iridaceae)</a:t>
            </a:r>
          </a:p>
          <a:p>
            <a:endParaRPr lang="nl-BE" dirty="0"/>
          </a:p>
          <a:p>
            <a:endParaRPr lang="nl-BE" dirty="0"/>
          </a:p>
          <a:p>
            <a:r>
              <a:rPr lang="nl-BE" dirty="0"/>
              <a:t>Een onderdeel van een brede soort met een beperkt areaal, in het NO van Italië en het NW van de Balkan.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22</a:t>
            </a:fld>
            <a:endParaRPr lang="en-GB" altLang="nl-NL"/>
          </a:p>
        </p:txBody>
      </p:sp>
    </p:spTree>
    <p:extLst>
      <p:ext uri="{BB962C8B-B14F-4D97-AF65-F5344CB8AC3E}">
        <p14:creationId xmlns:p14="http://schemas.microsoft.com/office/powerpoint/2010/main" val="2815298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Veronica gentianoides</a:t>
            </a:r>
          </a:p>
          <a:p>
            <a:r>
              <a:rPr lang="nl-BE" dirty="0"/>
              <a:t>Weegbreefamilie (Plantaginaceae)</a:t>
            </a:r>
          </a:p>
          <a:p>
            <a:endParaRPr lang="nl-BE" dirty="0"/>
          </a:p>
          <a:p>
            <a:endParaRPr lang="nl-BE" dirty="0"/>
          </a:p>
          <a:p>
            <a:r>
              <a:rPr lang="nl-BE" dirty="0"/>
              <a:t>En nu hebben we een ereprijs die wat moet doen denken aan een gentiaan. </a:t>
            </a:r>
          </a:p>
          <a:p>
            <a:r>
              <a:rPr lang="nl-BE" dirty="0"/>
              <a:t>Mooi wel, akkoord, maar wat is nu de gelijkenis met een gentiaan? </a:t>
            </a:r>
          </a:p>
          <a:p>
            <a:r>
              <a:rPr lang="nl-BE" dirty="0"/>
              <a:t>Antwoord: het ligt vooral in de bladeren, die goed zouden lijken op een </a:t>
            </a:r>
            <a:r>
              <a:rPr lang="nl-BE" i="1" dirty="0"/>
              <a:t>Gentianella</a:t>
            </a:r>
            <a:r>
              <a:rPr lang="nl-BE" dirty="0"/>
              <a: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23</a:t>
            </a:fld>
            <a:endParaRPr lang="en-GB" altLang="nl-NL"/>
          </a:p>
        </p:txBody>
      </p:sp>
    </p:spTree>
    <p:extLst>
      <p:ext uri="{BB962C8B-B14F-4D97-AF65-F5344CB8AC3E}">
        <p14:creationId xmlns:p14="http://schemas.microsoft.com/office/powerpoint/2010/main" val="3712273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Veronica gentianoides</a:t>
            </a:r>
          </a:p>
          <a:p>
            <a:r>
              <a:rPr lang="nl-BE" dirty="0"/>
              <a:t>Weegbreefamilie (Plantaginaceae)</a:t>
            </a:r>
          </a:p>
          <a:p>
            <a:endParaRPr lang="nl-BE" dirty="0"/>
          </a:p>
          <a:p>
            <a:endParaRPr lang="nl-BE" dirty="0"/>
          </a:p>
          <a:p>
            <a:r>
              <a:rPr lang="nl-BE" dirty="0"/>
              <a:t>En nu hebben we een ereprijs die wat moet doen denken aan een gentiaan. </a:t>
            </a:r>
          </a:p>
          <a:p>
            <a:r>
              <a:rPr lang="nl-BE" dirty="0"/>
              <a:t>Mooi wel, akkoord, maar wat is nu de gelijkenis met een gentiaan? </a:t>
            </a:r>
          </a:p>
          <a:p>
            <a:r>
              <a:rPr lang="nl-BE" dirty="0"/>
              <a:t>Antwoord: het ligt vooral in de bladeren, die goed zouden lijken op een </a:t>
            </a:r>
            <a:r>
              <a:rPr lang="nl-BE" i="1" dirty="0"/>
              <a:t>Gentianella</a:t>
            </a:r>
            <a:r>
              <a:rPr lang="nl-BE" dirty="0"/>
              <a: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24</a:t>
            </a:fld>
            <a:endParaRPr lang="en-GB" altLang="nl-NL"/>
          </a:p>
        </p:txBody>
      </p:sp>
    </p:spTree>
    <p:extLst>
      <p:ext uri="{BB962C8B-B14F-4D97-AF65-F5344CB8AC3E}">
        <p14:creationId xmlns:p14="http://schemas.microsoft.com/office/powerpoint/2010/main" val="350181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Scorzonera austriaca</a:t>
            </a:r>
          </a:p>
          <a:p>
            <a:r>
              <a:rPr lang="nl-BE" dirty="0"/>
              <a:t>Asterfamilie (Asteraceae)</a:t>
            </a:r>
          </a:p>
          <a:p>
            <a:endParaRPr lang="nl-BE" dirty="0"/>
          </a:p>
          <a:p>
            <a:endParaRPr lang="nl-BE" dirty="0"/>
          </a:p>
          <a:p>
            <a:r>
              <a:rPr lang="nl-BE" dirty="0"/>
              <a:t>Een mooie schorseneer, nietwaar. </a:t>
            </a:r>
          </a:p>
          <a:p>
            <a:r>
              <a:rPr lang="nl-BE" dirty="0"/>
              <a:t>Let ook even op de nervatuur van het blad, met (bijna) parallelle nervatuur.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25</a:t>
            </a:fld>
            <a:endParaRPr lang="en-GB" altLang="nl-NL"/>
          </a:p>
        </p:txBody>
      </p:sp>
    </p:spTree>
    <p:extLst>
      <p:ext uri="{BB962C8B-B14F-4D97-AF65-F5344CB8AC3E}">
        <p14:creationId xmlns:p14="http://schemas.microsoft.com/office/powerpoint/2010/main" val="2890969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Ribes alpinum </a:t>
            </a:r>
          </a:p>
          <a:p>
            <a:r>
              <a:rPr lang="nl-BE" dirty="0"/>
              <a:t>Ribesfamilie (Grossulariaceae)</a:t>
            </a:r>
          </a:p>
          <a:p>
            <a:endParaRPr lang="nl-BE" dirty="0"/>
          </a:p>
          <a:p>
            <a:endParaRPr lang="nl-BE" dirty="0"/>
          </a:p>
          <a:p>
            <a:r>
              <a:rPr lang="nl-BE" dirty="0"/>
              <a:t>Een fraai, maar onopvallend bloemgestel, tussen onopvallende bladeren, ergens op de Rotstuin.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26</a:t>
            </a:fld>
            <a:endParaRPr lang="en-GB" altLang="nl-NL"/>
          </a:p>
        </p:txBody>
      </p:sp>
    </p:spTree>
    <p:extLst>
      <p:ext uri="{BB962C8B-B14F-4D97-AF65-F5344CB8AC3E}">
        <p14:creationId xmlns:p14="http://schemas.microsoft.com/office/powerpoint/2010/main" val="562516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Potentilla grandiflora </a:t>
            </a:r>
          </a:p>
          <a:p>
            <a:r>
              <a:rPr lang="nl-BE" dirty="0"/>
              <a:t>Rozenfamilie (Rosaceae)</a:t>
            </a:r>
          </a:p>
          <a:p>
            <a:endParaRPr lang="nl-BE" dirty="0"/>
          </a:p>
          <a:p>
            <a:endParaRPr lang="nl-BE" dirty="0"/>
          </a:p>
          <a:p>
            <a:r>
              <a:rPr lang="nl-BE" dirty="0"/>
              <a:t>Een van de ongeveer 500 soorten, met inderdaad ietwat grotere bloemen.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27</a:t>
            </a:fld>
            <a:endParaRPr lang="en-GB" altLang="nl-NL"/>
          </a:p>
        </p:txBody>
      </p:sp>
    </p:spTree>
    <p:extLst>
      <p:ext uri="{BB962C8B-B14F-4D97-AF65-F5344CB8AC3E}">
        <p14:creationId xmlns:p14="http://schemas.microsoft.com/office/powerpoint/2010/main" val="3321475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Phlox subulata  </a:t>
            </a:r>
          </a:p>
          <a:p>
            <a:r>
              <a:rPr lang="nl-BE" dirty="0"/>
              <a:t>Vlambloemfamilie (Polemoniaceae)</a:t>
            </a:r>
          </a:p>
          <a:p>
            <a:endParaRPr lang="nl-BE" dirty="0"/>
          </a:p>
          <a:p>
            <a:endParaRPr lang="nl-BE" dirty="0"/>
          </a:p>
          <a:p>
            <a:r>
              <a:rPr lang="nl-BE" dirty="0"/>
              <a:t>Een zeer dankbare kruiper over randen van terrassen en andere hindernissen.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28</a:t>
            </a:fld>
            <a:endParaRPr lang="en-GB" altLang="nl-NL"/>
          </a:p>
        </p:txBody>
      </p:sp>
    </p:spTree>
    <p:extLst>
      <p:ext uri="{BB962C8B-B14F-4D97-AF65-F5344CB8AC3E}">
        <p14:creationId xmlns:p14="http://schemas.microsoft.com/office/powerpoint/2010/main" val="2514253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Ranunculus graminifolius </a:t>
            </a:r>
          </a:p>
          <a:p>
            <a:r>
              <a:rPr lang="nl-BE" dirty="0"/>
              <a:t>Boterbloemfamilie (Ranunculaceae)</a:t>
            </a:r>
          </a:p>
          <a:p>
            <a:endParaRPr lang="nl-BE" dirty="0"/>
          </a:p>
          <a:p>
            <a:endParaRPr lang="nl-BE" dirty="0"/>
          </a:p>
          <a:p>
            <a:r>
              <a:rPr lang="nl-BE" dirty="0"/>
              <a:t>Twee planten met duidelijke argumentatie voor hun soortsepitheton: grasachtige bladeren.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29</a:t>
            </a:fld>
            <a:endParaRPr lang="en-GB" altLang="nl-NL"/>
          </a:p>
        </p:txBody>
      </p:sp>
    </p:spTree>
    <p:extLst>
      <p:ext uri="{BB962C8B-B14F-4D97-AF65-F5344CB8AC3E}">
        <p14:creationId xmlns:p14="http://schemas.microsoft.com/office/powerpoint/2010/main" val="330955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Met en zonder mond&amp;neusmaskers</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a:t>
            </a:fld>
            <a:endParaRPr lang="en-GB" altLang="nl-NL"/>
          </a:p>
        </p:txBody>
      </p:sp>
    </p:spTree>
    <p:extLst>
      <p:ext uri="{BB962C8B-B14F-4D97-AF65-F5344CB8AC3E}">
        <p14:creationId xmlns:p14="http://schemas.microsoft.com/office/powerpoint/2010/main" val="970653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Ranunculus graminifolius </a:t>
            </a:r>
          </a:p>
          <a:p>
            <a:r>
              <a:rPr lang="nl-BE" dirty="0"/>
              <a:t>Boterbloemfamilie (Ranunculaceae)</a:t>
            </a:r>
          </a:p>
          <a:p>
            <a:endParaRPr lang="nl-BE" dirty="0"/>
          </a:p>
          <a:p>
            <a:endParaRPr lang="nl-BE" dirty="0"/>
          </a:p>
          <a:p>
            <a:r>
              <a:rPr lang="nl-BE" dirty="0"/>
              <a:t>Een van de twee planten met duidelijke argumentatie voor hun soortsepitheton: grasachtige bladeren.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30</a:t>
            </a:fld>
            <a:endParaRPr lang="en-GB" altLang="nl-NL"/>
          </a:p>
        </p:txBody>
      </p:sp>
    </p:spTree>
    <p:extLst>
      <p:ext uri="{BB962C8B-B14F-4D97-AF65-F5344CB8AC3E}">
        <p14:creationId xmlns:p14="http://schemas.microsoft.com/office/powerpoint/2010/main" val="2258655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Genista hispanica</a:t>
            </a:r>
          </a:p>
          <a:p>
            <a:r>
              <a:rPr lang="nl-BE" dirty="0"/>
              <a:t>Vlinderbloemenfamilie (Fabaceae)</a:t>
            </a:r>
          </a:p>
          <a:p>
            <a:endParaRPr lang="nl-BE" dirty="0"/>
          </a:p>
          <a:p>
            <a:endParaRPr lang="nl-BE" dirty="0"/>
          </a:p>
          <a:p>
            <a:r>
              <a:rPr lang="nl-BE" dirty="0"/>
              <a:t>Vier fraaie stukjes van een clone, die in de winter van 2011-2012 flink werd “gesnoeid”, maar nadien prachtig is teruggekeerd, en nu magnifiiek in bloei staat.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31</a:t>
            </a:fld>
            <a:endParaRPr lang="en-GB" altLang="nl-NL"/>
          </a:p>
        </p:txBody>
      </p:sp>
    </p:spTree>
    <p:extLst>
      <p:ext uri="{BB962C8B-B14F-4D97-AF65-F5344CB8AC3E}">
        <p14:creationId xmlns:p14="http://schemas.microsoft.com/office/powerpoint/2010/main" val="1059389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Genista hispanica</a:t>
            </a:r>
          </a:p>
          <a:p>
            <a:r>
              <a:rPr lang="nl-BE" dirty="0"/>
              <a:t>Vlinderbloemenfamilie (Fabaceae)</a:t>
            </a:r>
          </a:p>
          <a:p>
            <a:endParaRPr lang="nl-BE" dirty="0"/>
          </a:p>
          <a:p>
            <a:endParaRPr lang="nl-BE" dirty="0"/>
          </a:p>
          <a:p>
            <a:r>
              <a:rPr lang="nl-BE" dirty="0"/>
              <a:t>Twee van vier fraaie stukjes van een clone, die in de winter van 2011-2012 flink werd “gesnoeid”, maar nadien prachtig is teruggekeerd, en nu magnifiiek in bloei staat. </a:t>
            </a:r>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32</a:t>
            </a:fld>
            <a:endParaRPr lang="en-GB" altLang="nl-NL"/>
          </a:p>
        </p:txBody>
      </p:sp>
    </p:spTree>
    <p:extLst>
      <p:ext uri="{BB962C8B-B14F-4D97-AF65-F5344CB8AC3E}">
        <p14:creationId xmlns:p14="http://schemas.microsoft.com/office/powerpoint/2010/main" val="1142866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33</a:t>
            </a:fld>
            <a:endParaRPr lang="en-GB" altLang="nl-NL"/>
          </a:p>
        </p:txBody>
      </p:sp>
    </p:spTree>
    <p:extLst>
      <p:ext uri="{BB962C8B-B14F-4D97-AF65-F5344CB8AC3E}">
        <p14:creationId xmlns:p14="http://schemas.microsoft.com/office/powerpoint/2010/main" val="2615853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Blauweregen (Wisteria)</a:t>
            </a:r>
          </a:p>
          <a:p>
            <a:r>
              <a:rPr lang="nl-BE" dirty="0"/>
              <a:t>Vlinderbloemenfamilie (Fabaceae)</a:t>
            </a:r>
          </a:p>
          <a:p>
            <a:endParaRPr lang="nl-BE" dirty="0"/>
          </a:p>
          <a:p>
            <a:endParaRPr lang="nl-BE" dirty="0"/>
          </a:p>
          <a:p>
            <a:r>
              <a:rPr lang="nl-BE" dirty="0"/>
              <a:t>Vooraan de Chinese </a:t>
            </a:r>
            <a:r>
              <a:rPr lang="nl-BE" i="1" dirty="0"/>
              <a:t>Wisteria sinensis</a:t>
            </a:r>
            <a:r>
              <a:rPr lang="nl-BE" dirty="0"/>
              <a:t>, en achteraan de Japanse </a:t>
            </a:r>
            <a:r>
              <a:rPr lang="nl-BE" i="1" dirty="0"/>
              <a:t>Wisteria floribunda</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34</a:t>
            </a:fld>
            <a:endParaRPr lang="en-GB" altLang="nl-NL"/>
          </a:p>
        </p:txBody>
      </p:sp>
    </p:spTree>
    <p:extLst>
      <p:ext uri="{BB962C8B-B14F-4D97-AF65-F5344CB8AC3E}">
        <p14:creationId xmlns:p14="http://schemas.microsoft.com/office/powerpoint/2010/main" val="1290036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Wede (Isatis tinctoria)</a:t>
            </a:r>
          </a:p>
          <a:p>
            <a:r>
              <a:rPr lang="nl-BE" dirty="0"/>
              <a:t>Kruisbloemenfamilie (Brassicaceae)</a:t>
            </a:r>
          </a:p>
          <a:p>
            <a:endParaRPr lang="nl-BE" dirty="0"/>
          </a:p>
          <a:p>
            <a:endParaRPr lang="nl-BE" dirty="0"/>
          </a:p>
          <a:p>
            <a:r>
              <a:rPr lang="nl-BE" dirty="0"/>
              <a:t>Een fraai beeld van  een fraaie plant, nietwaar.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35</a:t>
            </a:fld>
            <a:endParaRPr lang="en-GB" altLang="nl-NL"/>
          </a:p>
        </p:txBody>
      </p:sp>
    </p:spTree>
    <p:extLst>
      <p:ext uri="{BB962C8B-B14F-4D97-AF65-F5344CB8AC3E}">
        <p14:creationId xmlns:p14="http://schemas.microsoft.com/office/powerpoint/2010/main" val="1186986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Meliosma flexuosa </a:t>
            </a:r>
          </a:p>
          <a:p>
            <a:r>
              <a:rPr lang="nl-BE" dirty="0"/>
              <a:t>Sabiafamilie (Sabiaceae)</a:t>
            </a:r>
          </a:p>
          <a:p>
            <a:endParaRPr lang="nl-BE" dirty="0"/>
          </a:p>
          <a:p>
            <a:endParaRPr lang="nl-BE" dirty="0"/>
          </a:p>
          <a:p>
            <a:r>
              <a:rPr lang="nl-BE" dirty="0"/>
              <a:t>Herinnert u zich nog het beeld dat we van deze plant hebben getoond, bij onze virtuele rondleiding van november 2020. </a:t>
            </a:r>
          </a:p>
          <a:p>
            <a:r>
              <a:rPr lang="nl-BE" dirty="0"/>
              <a:t>Daar zagen we een stompje, afgezaagd door een zaag van een vent/madam/xxx, maar kijk, er gloort weer toekomst bij dit stompje!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36</a:t>
            </a:fld>
            <a:endParaRPr lang="en-GB" altLang="nl-NL"/>
          </a:p>
        </p:txBody>
      </p:sp>
    </p:spTree>
    <p:extLst>
      <p:ext uri="{BB962C8B-B14F-4D97-AF65-F5344CB8AC3E}">
        <p14:creationId xmlns:p14="http://schemas.microsoft.com/office/powerpoint/2010/main" val="4161839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Quercus rotundifolia </a:t>
            </a:r>
          </a:p>
          <a:p>
            <a:r>
              <a:rPr lang="nl-BE" dirty="0"/>
              <a:t>Beukenfamilie (Fagaceae)</a:t>
            </a:r>
          </a:p>
          <a:p>
            <a:endParaRPr lang="nl-BE" dirty="0"/>
          </a:p>
          <a:p>
            <a:endParaRPr lang="nl-BE" dirty="0"/>
          </a:p>
          <a:p>
            <a:r>
              <a:rPr lang="nl-BE" dirty="0"/>
              <a:t>Bijna bloeiend, maar nog net niet...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37</a:t>
            </a:fld>
            <a:endParaRPr lang="en-GB" altLang="nl-NL"/>
          </a:p>
        </p:txBody>
      </p:sp>
    </p:spTree>
    <p:extLst>
      <p:ext uri="{BB962C8B-B14F-4D97-AF65-F5344CB8AC3E}">
        <p14:creationId xmlns:p14="http://schemas.microsoft.com/office/powerpoint/2010/main" val="214039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Alnus firma </a:t>
            </a:r>
          </a:p>
          <a:p>
            <a:r>
              <a:rPr lang="nl-BE" dirty="0"/>
              <a:t>Berkenfamilie (Betulaceae)</a:t>
            </a:r>
          </a:p>
          <a:p>
            <a:endParaRPr lang="nl-BE" dirty="0"/>
          </a:p>
          <a:p>
            <a:endParaRPr lang="nl-BE" dirty="0"/>
          </a:p>
          <a:p>
            <a:r>
              <a:rPr lang="nl-BE" dirty="0"/>
              <a:t>Deze soort is wel uitgebloeid, met vorming van nieuwe propjes.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38</a:t>
            </a:fld>
            <a:endParaRPr lang="en-GB" altLang="nl-NL"/>
          </a:p>
        </p:txBody>
      </p:sp>
    </p:spTree>
    <p:extLst>
      <p:ext uri="{BB962C8B-B14F-4D97-AF65-F5344CB8AC3E}">
        <p14:creationId xmlns:p14="http://schemas.microsoft.com/office/powerpoint/2010/main" val="40885468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Aristotelia chilensis</a:t>
            </a:r>
          </a:p>
          <a:p>
            <a:r>
              <a:rPr lang="nl-BE" dirty="0"/>
              <a:t>Elaeocarpusfamilie (Elaeocarpaceae)</a:t>
            </a:r>
          </a:p>
          <a:p>
            <a:endParaRPr lang="nl-BE" dirty="0"/>
          </a:p>
          <a:p>
            <a:endParaRPr lang="nl-BE" dirty="0"/>
          </a:p>
          <a:p>
            <a:r>
              <a:rPr lang="nl-BE" dirty="0"/>
              <a:t>Een soort uit de ruderale vegetatie van Chili, die blijkbaar tweehuizig zou zijn.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39</a:t>
            </a:fld>
            <a:endParaRPr lang="en-GB" altLang="nl-NL"/>
          </a:p>
        </p:txBody>
      </p:sp>
    </p:spTree>
    <p:extLst>
      <p:ext uri="{BB962C8B-B14F-4D97-AF65-F5344CB8AC3E}">
        <p14:creationId xmlns:p14="http://schemas.microsoft.com/office/powerpoint/2010/main" val="3202003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 aan de ene kant van de ingang vinden we hard-rood bloeiende azalea’s…</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a:t>
            </a:fld>
            <a:endParaRPr lang="en-GB" altLang="nl-NL"/>
          </a:p>
        </p:txBody>
      </p:sp>
    </p:spTree>
    <p:extLst>
      <p:ext uri="{BB962C8B-B14F-4D97-AF65-F5344CB8AC3E}">
        <p14:creationId xmlns:p14="http://schemas.microsoft.com/office/powerpoint/2010/main" val="4233404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Mallotus japonicus </a:t>
            </a:r>
          </a:p>
          <a:p>
            <a:r>
              <a:rPr lang="nl-BE" dirty="0"/>
              <a:t>Wolfsmelkfamilie (Euphorbiaceae)</a:t>
            </a:r>
          </a:p>
          <a:p>
            <a:endParaRPr lang="nl-BE" dirty="0"/>
          </a:p>
          <a:p>
            <a:endParaRPr lang="nl-BE" dirty="0"/>
          </a:p>
          <a:p>
            <a:r>
              <a:rPr lang="nl-BE" dirty="0"/>
              <a:t>Jonge scheutjes zijn zeer sterk gekleurd, ter bescherming van dit jonge materiaal.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40</a:t>
            </a:fld>
            <a:endParaRPr lang="en-GB" altLang="nl-NL"/>
          </a:p>
        </p:txBody>
      </p:sp>
    </p:spTree>
    <p:extLst>
      <p:ext uri="{BB962C8B-B14F-4D97-AF65-F5344CB8AC3E}">
        <p14:creationId xmlns:p14="http://schemas.microsoft.com/office/powerpoint/2010/main" val="2328307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Mallotus japonicus </a:t>
            </a:r>
          </a:p>
          <a:p>
            <a:r>
              <a:rPr lang="nl-BE" dirty="0"/>
              <a:t>Wolfsmelkfamilie (Euphorbiaceae)</a:t>
            </a:r>
          </a:p>
          <a:p>
            <a:endParaRPr lang="nl-BE" dirty="0"/>
          </a:p>
          <a:p>
            <a:endParaRPr lang="nl-BE" dirty="0"/>
          </a:p>
          <a:p>
            <a:r>
              <a:rPr lang="nl-BE" dirty="0"/>
              <a:t>Jonge scheutjes zijn zeer sterk gekleurd, ter bescherming van dit jonge materiaal. </a:t>
            </a:r>
          </a:p>
          <a:p>
            <a:endParaRPr lang="nl-BE" dirty="0"/>
          </a:p>
          <a:p>
            <a:r>
              <a:rPr lang="nl-BE" dirty="0"/>
              <a:t>            </a:t>
            </a:r>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41</a:t>
            </a:fld>
            <a:endParaRPr lang="en-GB" altLang="nl-NL"/>
          </a:p>
        </p:txBody>
      </p:sp>
    </p:spTree>
    <p:extLst>
      <p:ext uri="{BB962C8B-B14F-4D97-AF65-F5344CB8AC3E}">
        <p14:creationId xmlns:p14="http://schemas.microsoft.com/office/powerpoint/2010/main" val="2119097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 dan hier een trio van pioenen…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42</a:t>
            </a:fld>
            <a:endParaRPr lang="en-GB" altLang="nl-NL"/>
          </a:p>
        </p:txBody>
      </p:sp>
    </p:spTree>
    <p:extLst>
      <p:ext uri="{BB962C8B-B14F-4D97-AF65-F5344CB8AC3E}">
        <p14:creationId xmlns:p14="http://schemas.microsoft.com/office/powerpoint/2010/main" val="4222014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Paeonia emodi </a:t>
            </a:r>
          </a:p>
          <a:p>
            <a:r>
              <a:rPr lang="nl-BE" dirty="0"/>
              <a:t>Pioenfamilie (Paeoniaceae)</a:t>
            </a:r>
          </a:p>
          <a:p>
            <a:endParaRPr lang="nl-BE" dirty="0"/>
          </a:p>
          <a:p>
            <a:endParaRPr lang="nl-BE" dirty="0"/>
          </a:p>
          <a:p>
            <a:r>
              <a:rPr lang="nl-BE" dirty="0"/>
              <a:t>Zeer goed gekenmerkt door dat ene vruchtblad, dat uitgroeit tot een enige kokervrucht.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43</a:t>
            </a:fld>
            <a:endParaRPr lang="en-GB" altLang="nl-NL"/>
          </a:p>
        </p:txBody>
      </p:sp>
    </p:spTree>
    <p:extLst>
      <p:ext uri="{BB962C8B-B14F-4D97-AF65-F5344CB8AC3E}">
        <p14:creationId xmlns:p14="http://schemas.microsoft.com/office/powerpoint/2010/main" val="1282231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Behalve wanneer er plots twee kokervruchten blijken te ontwikkelen…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44</a:t>
            </a:fld>
            <a:endParaRPr lang="en-GB" altLang="nl-NL"/>
          </a:p>
        </p:txBody>
      </p:sp>
    </p:spTree>
    <p:extLst>
      <p:ext uri="{BB962C8B-B14F-4D97-AF65-F5344CB8AC3E}">
        <p14:creationId xmlns:p14="http://schemas.microsoft.com/office/powerpoint/2010/main" val="2950624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Paeonia ludlowii </a:t>
            </a:r>
          </a:p>
          <a:p>
            <a:r>
              <a:rPr lang="nl-BE" dirty="0"/>
              <a:t>Pioenfamilie (Paeoniaceae)</a:t>
            </a:r>
          </a:p>
          <a:p>
            <a:endParaRPr lang="nl-BE" dirty="0"/>
          </a:p>
          <a:p>
            <a:endParaRPr lang="nl-BE" dirty="0"/>
          </a:p>
          <a:p>
            <a:r>
              <a:rPr lang="nl-BE" dirty="0"/>
              <a:t>Een van onze struikpioenen, maar helaas niet van wilde origine.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45</a:t>
            </a:fld>
            <a:endParaRPr lang="en-GB" altLang="nl-NL"/>
          </a:p>
        </p:txBody>
      </p:sp>
    </p:spTree>
    <p:extLst>
      <p:ext uri="{BB962C8B-B14F-4D97-AF65-F5344CB8AC3E}">
        <p14:creationId xmlns:p14="http://schemas.microsoft.com/office/powerpoint/2010/main" val="14138698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Paeonia obovata </a:t>
            </a:r>
          </a:p>
          <a:p>
            <a:r>
              <a:rPr lang="nl-BE" dirty="0"/>
              <a:t>Pioenfamilie (Paeoniaceae)</a:t>
            </a:r>
          </a:p>
          <a:p>
            <a:endParaRPr lang="nl-BE" dirty="0"/>
          </a:p>
          <a:p>
            <a:endParaRPr lang="nl-BE" dirty="0"/>
          </a:p>
          <a:p>
            <a:r>
              <a:rPr lang="nl-BE" dirty="0"/>
              <a:t>Ook weer een pioen, die we vanuit een andere tuin hebben onvangen, onder de naam </a:t>
            </a:r>
            <a:r>
              <a:rPr lang="nl-BE" i="1" dirty="0"/>
              <a:t>Paeonia obovata </a:t>
            </a:r>
            <a:r>
              <a:rPr lang="nl-BE" dirty="0"/>
              <a:t>var. </a:t>
            </a:r>
            <a:r>
              <a:rPr lang="nl-BE" i="1" dirty="0"/>
              <a:t>alba</a:t>
            </a:r>
            <a:r>
              <a:rPr lang="nl-BE" dirty="0"/>
              <a:t>. Merkwaardig, niet?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46</a:t>
            </a:fld>
            <a:endParaRPr lang="en-GB" altLang="nl-NL"/>
          </a:p>
        </p:txBody>
      </p:sp>
    </p:spTree>
    <p:extLst>
      <p:ext uri="{BB962C8B-B14F-4D97-AF65-F5344CB8AC3E}">
        <p14:creationId xmlns:p14="http://schemas.microsoft.com/office/powerpoint/2010/main" val="3684616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Daphniphyllum macropodum </a:t>
            </a:r>
          </a:p>
          <a:p>
            <a:r>
              <a:rPr lang="nl-BE" dirty="0"/>
              <a:t>Daphniphyllumfamilie (Daphniphyllaceae)</a:t>
            </a:r>
          </a:p>
          <a:p>
            <a:endParaRPr lang="nl-BE" dirty="0"/>
          </a:p>
          <a:p>
            <a:endParaRPr lang="nl-BE" dirty="0"/>
          </a:p>
          <a:p>
            <a:r>
              <a:rPr lang="nl-BE" dirty="0"/>
              <a:t>En hier opnieuw een voorbeeldige plant, die zich jaar na jaar zeer goed voelt, en iedere keer een nieuw, proper rozetje aanmaakt.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47</a:t>
            </a:fld>
            <a:endParaRPr lang="en-GB" altLang="nl-NL"/>
          </a:p>
        </p:txBody>
      </p:sp>
    </p:spTree>
    <p:extLst>
      <p:ext uri="{BB962C8B-B14F-4D97-AF65-F5344CB8AC3E}">
        <p14:creationId xmlns:p14="http://schemas.microsoft.com/office/powerpoint/2010/main" val="4602202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Daphniphyllum macropodum </a:t>
            </a:r>
          </a:p>
          <a:p>
            <a:r>
              <a:rPr lang="nl-BE" dirty="0"/>
              <a:t>Daphniphyllumfamilie (Daphniphyllaceae)</a:t>
            </a:r>
          </a:p>
          <a:p>
            <a:endParaRPr lang="nl-BE" dirty="0"/>
          </a:p>
          <a:p>
            <a:endParaRPr lang="nl-BE" dirty="0"/>
          </a:p>
          <a:p>
            <a:r>
              <a:rPr lang="nl-BE" dirty="0"/>
              <a:t>En hier opnieuw een voorbeeldige plant, die zich jaar na jaar zeer goed voelt, en iedere keer een nieuw, proper rozetje aanmaakt. Bij deze vrouwelijke plant wekken de jonge vruchtjes de aandacht van de latere vruchtenverzamelaar…</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48</a:t>
            </a:fld>
            <a:endParaRPr lang="en-GB" altLang="nl-NL"/>
          </a:p>
        </p:txBody>
      </p:sp>
    </p:spTree>
    <p:extLst>
      <p:ext uri="{BB962C8B-B14F-4D97-AF65-F5344CB8AC3E}">
        <p14:creationId xmlns:p14="http://schemas.microsoft.com/office/powerpoint/2010/main" val="41067061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Ribes species </a:t>
            </a:r>
          </a:p>
          <a:p>
            <a:r>
              <a:rPr lang="nl-BE" dirty="0"/>
              <a:t>Ribesfamilie (Grossulariaceae)</a:t>
            </a:r>
          </a:p>
          <a:p>
            <a:endParaRPr lang="nl-BE" dirty="0"/>
          </a:p>
          <a:p>
            <a:endParaRPr lang="nl-BE" dirty="0"/>
          </a:p>
          <a:p>
            <a:r>
              <a:rPr lang="nl-BE" dirty="0"/>
              <a:t>Een plant van wilde origine, meegebracht door een vrijwilliger uit China, Yunnan. Over de identiteit is nog wat onduidelijkheid aanwezig.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50</a:t>
            </a:fld>
            <a:endParaRPr lang="en-GB" altLang="nl-NL"/>
          </a:p>
        </p:txBody>
      </p:sp>
    </p:spTree>
    <p:extLst>
      <p:ext uri="{BB962C8B-B14F-4D97-AF65-F5344CB8AC3E}">
        <p14:creationId xmlns:p14="http://schemas.microsoft.com/office/powerpoint/2010/main" val="190647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400" b="1" i="1" dirty="0">
                <a:latin typeface="+mn-lt"/>
              </a:rPr>
              <a:t>Cycas revoluta </a:t>
            </a:r>
          </a:p>
          <a:p>
            <a:r>
              <a:rPr lang="nl-BE" sz="1400" dirty="0">
                <a:latin typeface="+mn-lt"/>
              </a:rPr>
              <a:t>Cycasfamilie (Cycadaceae)</a:t>
            </a:r>
          </a:p>
          <a:p>
            <a:endParaRPr lang="nl-BE" sz="1400" dirty="0">
              <a:latin typeface="+mn-lt"/>
            </a:endParaRPr>
          </a:p>
          <a:p>
            <a:endParaRPr lang="nl-BE" sz="1400" dirty="0">
              <a:latin typeface="+mn-lt"/>
            </a:endParaRPr>
          </a:p>
          <a:p>
            <a:r>
              <a:rPr lang="nl-BE" sz="1400" dirty="0">
                <a:latin typeface="+mn-lt"/>
              </a:rPr>
              <a:t>Deze plant heeft zijn (mannelijke) kegel gevormd ergens in de lente van 2020. </a:t>
            </a:r>
          </a:p>
          <a:p>
            <a:r>
              <a:rPr lang="nl-BE" sz="1400" dirty="0">
                <a:latin typeface="+mn-lt"/>
              </a:rPr>
              <a:t>Intussen zijn de bladeren verdord en verdwenen, en een nieuwe zijscheut is ontstaan. </a:t>
            </a:r>
          </a:p>
          <a:p>
            <a:endParaRPr lang="nl-BE" sz="1400" dirty="0">
              <a:latin typeface="+mn-lt"/>
            </a:endParaRPr>
          </a:p>
          <a:p>
            <a:endParaRPr lang="nl-BE" sz="1400" dirty="0">
              <a:latin typeface="+mn-lt"/>
            </a:endParaRPr>
          </a:p>
          <a:p>
            <a:endParaRPr lang="nl-BE" sz="1400" dirty="0">
              <a:latin typeface="+mn-lt"/>
            </a:endParaRP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a:t>
            </a:fld>
            <a:endParaRPr lang="en-GB" altLang="nl-NL"/>
          </a:p>
        </p:txBody>
      </p:sp>
    </p:spTree>
    <p:extLst>
      <p:ext uri="{BB962C8B-B14F-4D97-AF65-F5344CB8AC3E}">
        <p14:creationId xmlns:p14="http://schemas.microsoft.com/office/powerpoint/2010/main" val="16214672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Ribes species </a:t>
            </a:r>
          </a:p>
          <a:p>
            <a:r>
              <a:rPr lang="nl-BE" dirty="0"/>
              <a:t>Ribesfamilie (Grossulariaceae)</a:t>
            </a:r>
          </a:p>
          <a:p>
            <a:endParaRPr lang="nl-BE" dirty="0"/>
          </a:p>
          <a:p>
            <a:endParaRPr lang="nl-BE" dirty="0"/>
          </a:p>
          <a:p>
            <a:r>
              <a:rPr lang="nl-BE" dirty="0"/>
              <a:t>Een plant van wilde origine, meegebracht door een vrijwilliger uit China, Yunnan. Over de identiteit is nog wat onduidelijkheid aanwezig.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51</a:t>
            </a:fld>
            <a:endParaRPr lang="en-GB" altLang="nl-NL"/>
          </a:p>
        </p:txBody>
      </p:sp>
    </p:spTree>
    <p:extLst>
      <p:ext uri="{BB962C8B-B14F-4D97-AF65-F5344CB8AC3E}">
        <p14:creationId xmlns:p14="http://schemas.microsoft.com/office/powerpoint/2010/main" val="758400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Carex fraseriana </a:t>
            </a:r>
          </a:p>
          <a:p>
            <a:r>
              <a:rPr lang="nl-BE" dirty="0"/>
              <a:t>Cypergrassenfamilie (Cyperaceae)</a:t>
            </a:r>
          </a:p>
          <a:p>
            <a:endParaRPr lang="nl-BE" dirty="0"/>
          </a:p>
          <a:p>
            <a:endParaRPr lang="nl-BE" dirty="0"/>
          </a:p>
          <a:p>
            <a:r>
              <a:rPr lang="nl-BE" dirty="0"/>
              <a:t>Een zeer merkwaardige soort </a:t>
            </a:r>
            <a:r>
              <a:rPr lang="nl-BE" i="1" dirty="0"/>
              <a:t>Carex</a:t>
            </a:r>
            <a:r>
              <a:rPr lang="nl-BE" dirty="0"/>
              <a:t>, die enkel voorkomt in het zuidelijke deel van de Appalachen, in oud loofbos. </a:t>
            </a:r>
          </a:p>
          <a:p>
            <a:r>
              <a:rPr lang="nl-BE" dirty="0"/>
              <a:t>Er is maar een enkele aar met vrouwelijke bloemen, gevolgd door een aartje met mannelijke bloemen. Beide bloeien als witte sterretjes, met witte stijlen en witte meeldraden, een blijkbaar effectieve wijze van bloeien voor insectenbestuivers in een donkere omgeving.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52</a:t>
            </a:fld>
            <a:endParaRPr lang="en-GB" altLang="nl-NL"/>
          </a:p>
        </p:txBody>
      </p:sp>
    </p:spTree>
    <p:extLst>
      <p:ext uri="{BB962C8B-B14F-4D97-AF65-F5344CB8AC3E}">
        <p14:creationId xmlns:p14="http://schemas.microsoft.com/office/powerpoint/2010/main" val="19255704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Carex fraseriana </a:t>
            </a:r>
          </a:p>
          <a:p>
            <a:r>
              <a:rPr lang="nl-BE" dirty="0"/>
              <a:t>Cypergrassenfamilie (Cyperaceae)</a:t>
            </a:r>
          </a:p>
          <a:p>
            <a:endParaRPr lang="nl-BE" dirty="0"/>
          </a:p>
          <a:p>
            <a:endParaRPr lang="nl-BE" dirty="0"/>
          </a:p>
          <a:p>
            <a:r>
              <a:rPr lang="nl-BE" dirty="0"/>
              <a:t>Een zeer merkwaardige soort </a:t>
            </a:r>
            <a:r>
              <a:rPr lang="nl-BE" i="1" dirty="0"/>
              <a:t>Carex</a:t>
            </a:r>
            <a:r>
              <a:rPr lang="nl-BE" dirty="0"/>
              <a:t>, die enkel voorkomt in het zuidelijke deel van de Appalachen, in oud loofbos. </a:t>
            </a:r>
          </a:p>
          <a:p>
            <a:r>
              <a:rPr lang="nl-BE" dirty="0"/>
              <a:t>Er is maar een enkele aar met vrouwelijke bloemen, gevolgd door een aartje met mannelijke bloemen. Beide bloeien als witte sterretjes, met witte stijlen en witte meeldraden, een blijkbaar effectieve wijze van bloeien voor insectenbestuivers in een donkere omgeving.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53</a:t>
            </a:fld>
            <a:endParaRPr lang="en-GB" altLang="nl-NL"/>
          </a:p>
        </p:txBody>
      </p:sp>
    </p:spTree>
    <p:extLst>
      <p:ext uri="{BB962C8B-B14F-4D97-AF65-F5344CB8AC3E}">
        <p14:creationId xmlns:p14="http://schemas.microsoft.com/office/powerpoint/2010/main" val="5002502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Carex fraseriana </a:t>
            </a:r>
          </a:p>
          <a:p>
            <a:r>
              <a:rPr lang="nl-BE" dirty="0"/>
              <a:t>Cypergrassenfamilie (Cyperaceae)</a:t>
            </a:r>
          </a:p>
          <a:p>
            <a:endParaRPr lang="nl-BE" dirty="0"/>
          </a:p>
          <a:p>
            <a:endParaRPr lang="nl-BE" dirty="0"/>
          </a:p>
          <a:p>
            <a:r>
              <a:rPr lang="nl-BE" dirty="0"/>
              <a:t>Een zeer merkwaardige soort </a:t>
            </a:r>
            <a:r>
              <a:rPr lang="nl-BE" i="1" dirty="0"/>
              <a:t>Carex</a:t>
            </a:r>
            <a:r>
              <a:rPr lang="nl-BE" dirty="0"/>
              <a:t>, die enkel voorkomt in het zuidelijke deel van de Appalachen, in oud loofbos. </a:t>
            </a:r>
          </a:p>
          <a:p>
            <a:r>
              <a:rPr lang="nl-BE" dirty="0"/>
              <a:t>Er is maar een enkele aar met vrouwelijke bloemen, gevolgd door een aartje met mannelijke bloemen. Beide bloeien als witte sterretjes, met witte stijlen en witte meeldraden, een blijkbaar effectieve wijze van bloeien voor insectenbestuivers in een donkere omgeving.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54</a:t>
            </a:fld>
            <a:endParaRPr lang="en-GB" altLang="nl-NL"/>
          </a:p>
        </p:txBody>
      </p:sp>
    </p:spTree>
    <p:extLst>
      <p:ext uri="{BB962C8B-B14F-4D97-AF65-F5344CB8AC3E}">
        <p14:creationId xmlns:p14="http://schemas.microsoft.com/office/powerpoint/2010/main" val="11326530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Syneilesis palmata </a:t>
            </a:r>
          </a:p>
          <a:p>
            <a:r>
              <a:rPr lang="nl-BE" dirty="0"/>
              <a:t>Asterfamilie (Asteraceae)</a:t>
            </a:r>
          </a:p>
          <a:p>
            <a:endParaRPr lang="nl-BE" dirty="0"/>
          </a:p>
          <a:p>
            <a:endParaRPr lang="nl-BE" dirty="0"/>
          </a:p>
          <a:p>
            <a:r>
              <a:rPr lang="nl-BE" dirty="0"/>
              <a:t>Een vaste plant met een zeer fraai gebouwd blad, die wat doet denken aan het blad van </a:t>
            </a:r>
            <a:r>
              <a:rPr lang="nl-BE" i="1" dirty="0"/>
              <a:t>Podophyllum peltatum</a:t>
            </a:r>
            <a:r>
              <a:rPr lang="nl-BE" dirty="0"/>
              <a: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56</a:t>
            </a:fld>
            <a:endParaRPr lang="en-GB" altLang="nl-NL"/>
          </a:p>
        </p:txBody>
      </p:sp>
    </p:spTree>
    <p:extLst>
      <p:ext uri="{BB962C8B-B14F-4D97-AF65-F5344CB8AC3E}">
        <p14:creationId xmlns:p14="http://schemas.microsoft.com/office/powerpoint/2010/main" val="36617011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Saruma henryi </a:t>
            </a:r>
          </a:p>
          <a:p>
            <a:r>
              <a:rPr lang="nl-BE" dirty="0"/>
              <a:t>Asarumfamilie (Asaraceae)</a:t>
            </a:r>
          </a:p>
          <a:p>
            <a:endParaRPr lang="nl-BE" dirty="0"/>
          </a:p>
          <a:p>
            <a:endParaRPr lang="nl-BE" dirty="0"/>
          </a:p>
          <a:p>
            <a:r>
              <a:rPr lang="nl-BE" dirty="0"/>
              <a:t>Een plantensoort, bedreigd in de natuur, en in onze tuin door slakken! </a:t>
            </a:r>
          </a:p>
          <a:p>
            <a:r>
              <a:rPr lang="nl-BE" dirty="0"/>
              <a:t>Dit is de enige soort in het genus, waarvan de naam een anagram is van </a:t>
            </a:r>
            <a:r>
              <a:rPr lang="nl-BE" i="1" dirty="0"/>
              <a:t>Asarum</a:t>
            </a:r>
            <a:r>
              <a:rPr lang="nl-BE" dirty="0"/>
              <a:t>, het type genus van de familie. </a:t>
            </a:r>
          </a:p>
          <a:p>
            <a:r>
              <a:rPr lang="nl-BE" dirty="0"/>
              <a:t>Deze soort verschilt heel duidelijk van </a:t>
            </a:r>
            <a:r>
              <a:rPr lang="nl-BE" i="1" dirty="0"/>
              <a:t>Asarum</a:t>
            </a:r>
            <a:r>
              <a:rPr lang="nl-BE" dirty="0"/>
              <a:t> door de goed ontwikkelde kroonbladen, en door het bovenstandig vruchtbeginsel.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57</a:t>
            </a:fld>
            <a:endParaRPr lang="en-GB" altLang="nl-NL"/>
          </a:p>
        </p:txBody>
      </p:sp>
    </p:spTree>
    <p:extLst>
      <p:ext uri="{BB962C8B-B14F-4D97-AF65-F5344CB8AC3E}">
        <p14:creationId xmlns:p14="http://schemas.microsoft.com/office/powerpoint/2010/main" val="40021601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Epimedium ecalcaratum </a:t>
            </a:r>
          </a:p>
          <a:p>
            <a:r>
              <a:rPr lang="nl-BE" dirty="0"/>
              <a:t>Berberisfamilie (Berberidaceae)</a:t>
            </a:r>
          </a:p>
          <a:p>
            <a:endParaRPr lang="nl-BE" dirty="0"/>
          </a:p>
          <a:p>
            <a:endParaRPr lang="nl-BE" dirty="0"/>
          </a:p>
          <a:p>
            <a:r>
              <a:rPr lang="nl-BE" dirty="0"/>
              <a:t>Zoals uit de naam blijkt, een </a:t>
            </a:r>
            <a:r>
              <a:rPr lang="nl-BE" i="1" dirty="0"/>
              <a:t>Epimedium</a:t>
            </a:r>
            <a:r>
              <a:rPr lang="nl-BE" dirty="0"/>
              <a:t> zonder sporen, wat heel mooi te zien is op de volgende foto.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58</a:t>
            </a:fld>
            <a:endParaRPr lang="en-GB" altLang="nl-NL"/>
          </a:p>
        </p:txBody>
      </p:sp>
    </p:spTree>
    <p:extLst>
      <p:ext uri="{BB962C8B-B14F-4D97-AF65-F5344CB8AC3E}">
        <p14:creationId xmlns:p14="http://schemas.microsoft.com/office/powerpoint/2010/main" val="33203969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Epimedium ecalcaratum </a:t>
            </a:r>
          </a:p>
          <a:p>
            <a:r>
              <a:rPr lang="nl-BE" dirty="0"/>
              <a:t>Berberisfamilie (Berberidaceae)</a:t>
            </a:r>
          </a:p>
          <a:p>
            <a:endParaRPr lang="nl-BE" dirty="0"/>
          </a:p>
          <a:p>
            <a:endParaRPr lang="nl-BE" dirty="0"/>
          </a:p>
          <a:p>
            <a:r>
              <a:rPr lang="nl-BE" dirty="0"/>
              <a:t>Zoals uit de naam blijkt, een </a:t>
            </a:r>
            <a:r>
              <a:rPr lang="nl-BE" i="1" dirty="0"/>
              <a:t>Epimedium</a:t>
            </a:r>
            <a:r>
              <a:rPr lang="nl-BE" dirty="0"/>
              <a:t> zonder sporen, wat heel mooi te zien is op deze foto.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59</a:t>
            </a:fld>
            <a:endParaRPr lang="en-GB" altLang="nl-NL"/>
          </a:p>
        </p:txBody>
      </p:sp>
    </p:spTree>
    <p:extLst>
      <p:ext uri="{BB962C8B-B14F-4D97-AF65-F5344CB8AC3E}">
        <p14:creationId xmlns:p14="http://schemas.microsoft.com/office/powerpoint/2010/main" val="21800134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Schefflera taiwaniana </a:t>
            </a:r>
          </a:p>
          <a:p>
            <a:r>
              <a:rPr lang="nl-BE" dirty="0"/>
              <a:t>Klimopfamilie (Araliaceae)</a:t>
            </a:r>
          </a:p>
          <a:p>
            <a:endParaRPr lang="nl-BE" dirty="0"/>
          </a:p>
          <a:p>
            <a:endParaRPr lang="nl-BE" dirty="0"/>
          </a:p>
          <a:p>
            <a:r>
              <a:rPr lang="nl-BE" dirty="0"/>
              <a:t>Een elegante verschijning, met frisse, lichtgrijze blaadjes, die traagjes uitgroeien en zorgen voor een langzaam opduiken van deze nieuwe plant.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60</a:t>
            </a:fld>
            <a:endParaRPr lang="en-GB" altLang="nl-NL"/>
          </a:p>
        </p:txBody>
      </p:sp>
    </p:spTree>
    <p:extLst>
      <p:ext uri="{BB962C8B-B14F-4D97-AF65-F5344CB8AC3E}">
        <p14:creationId xmlns:p14="http://schemas.microsoft.com/office/powerpoint/2010/main" val="20567158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Schefflera taiwaniana </a:t>
            </a:r>
          </a:p>
          <a:p>
            <a:r>
              <a:rPr lang="nl-BE" dirty="0"/>
              <a:t>Klimopfamilie (Araliaceae)</a:t>
            </a:r>
          </a:p>
          <a:p>
            <a:endParaRPr lang="nl-BE" dirty="0"/>
          </a:p>
          <a:p>
            <a:endParaRPr lang="nl-BE" dirty="0"/>
          </a:p>
          <a:p>
            <a:r>
              <a:rPr lang="nl-BE" dirty="0"/>
              <a:t>Een elegante verschijning, met frisse, lichtgrijze blaadjes, die traagjes uitgroeien en zorgen voor een langzaam opduiken van deze nieuwe plant.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61</a:t>
            </a:fld>
            <a:endParaRPr lang="en-GB" altLang="nl-NL"/>
          </a:p>
        </p:txBody>
      </p:sp>
    </p:spTree>
    <p:extLst>
      <p:ext uri="{BB962C8B-B14F-4D97-AF65-F5344CB8AC3E}">
        <p14:creationId xmlns:p14="http://schemas.microsoft.com/office/powerpoint/2010/main" val="1983231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Cycas revoluta </a:t>
            </a:r>
          </a:p>
          <a:p>
            <a:r>
              <a:rPr lang="nl-BE" dirty="0"/>
              <a:t>Cycasfamilie (Cycadaceae)</a:t>
            </a:r>
          </a:p>
          <a:p>
            <a:endParaRPr lang="nl-BE" dirty="0"/>
          </a:p>
          <a:p>
            <a:endParaRPr lang="nl-BE" dirty="0"/>
          </a:p>
          <a:p>
            <a:r>
              <a:rPr lang="nl-BE" dirty="0"/>
              <a:t>Deze plant heeft zijn (mannelijke) kegel gevormd ergens in de lente van 2020. </a:t>
            </a:r>
          </a:p>
          <a:p>
            <a:r>
              <a:rPr lang="nl-BE" dirty="0"/>
              <a:t>Intussen zijn de bladeren verdord en verdwenen, en een nieuwe zijscheut is ontstaan.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a:t>
            </a:fld>
            <a:endParaRPr lang="en-GB" altLang="nl-NL"/>
          </a:p>
        </p:txBody>
      </p:sp>
    </p:spTree>
    <p:extLst>
      <p:ext uri="{BB962C8B-B14F-4D97-AF65-F5344CB8AC3E}">
        <p14:creationId xmlns:p14="http://schemas.microsoft.com/office/powerpoint/2010/main" val="33792622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Calanthe striata </a:t>
            </a:r>
          </a:p>
          <a:p>
            <a:r>
              <a:rPr lang="nl-BE" dirty="0"/>
              <a:t>Orchideefamilie (Orchidaceae)</a:t>
            </a:r>
          </a:p>
          <a:p>
            <a:endParaRPr lang="nl-BE" dirty="0"/>
          </a:p>
          <a:p>
            <a:endParaRPr lang="nl-BE" dirty="0"/>
          </a:p>
          <a:p>
            <a:r>
              <a:rPr lang="nl-BE" dirty="0"/>
              <a:t>Een orchidee die een mooie heksenkring maakt, een aardig knap fenomeen.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62</a:t>
            </a:fld>
            <a:endParaRPr lang="en-GB" altLang="nl-NL"/>
          </a:p>
        </p:txBody>
      </p:sp>
    </p:spTree>
    <p:extLst>
      <p:ext uri="{BB962C8B-B14F-4D97-AF65-F5344CB8AC3E}">
        <p14:creationId xmlns:p14="http://schemas.microsoft.com/office/powerpoint/2010/main" val="12583691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Calanthe striata </a:t>
            </a:r>
          </a:p>
          <a:p>
            <a:r>
              <a:rPr lang="nl-BE" dirty="0"/>
              <a:t>Orchideefamilie (Orchidaceae)</a:t>
            </a:r>
          </a:p>
          <a:p>
            <a:endParaRPr lang="nl-BE" dirty="0"/>
          </a:p>
          <a:p>
            <a:endParaRPr lang="nl-BE" dirty="0"/>
          </a:p>
          <a:p>
            <a:r>
              <a:rPr lang="nl-BE" dirty="0"/>
              <a:t>Een orchidee die een mooie heksenkring maakt, een aardig knap fenomeen. Met hier een beeld van de bloem zelf. </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63</a:t>
            </a:fld>
            <a:endParaRPr lang="en-GB" altLang="nl-NL"/>
          </a:p>
        </p:txBody>
      </p:sp>
    </p:spTree>
    <p:extLst>
      <p:ext uri="{BB962C8B-B14F-4D97-AF65-F5344CB8AC3E}">
        <p14:creationId xmlns:p14="http://schemas.microsoft.com/office/powerpoint/2010/main" val="16765430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64</a:t>
            </a:fld>
            <a:endParaRPr lang="en-GB" altLang="nl-NL"/>
          </a:p>
        </p:txBody>
      </p:sp>
    </p:spTree>
    <p:extLst>
      <p:ext uri="{BB962C8B-B14F-4D97-AF65-F5344CB8AC3E}">
        <p14:creationId xmlns:p14="http://schemas.microsoft.com/office/powerpoint/2010/main" val="38599982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Erinus alpinus </a:t>
            </a:r>
          </a:p>
          <a:p>
            <a:r>
              <a:rPr lang="nl-BE" dirty="0"/>
              <a:t>Weegbreefamilie (Plantaginaceae)</a:t>
            </a:r>
          </a:p>
          <a:p>
            <a:endParaRPr lang="nl-BE" dirty="0"/>
          </a:p>
          <a:p>
            <a:endParaRPr lang="nl-BE" dirty="0"/>
          </a:p>
          <a:p>
            <a:r>
              <a:rPr lang="nl-BE" dirty="0"/>
              <a:t>Een kleine, maar zeer fijne plant, met rozetjes en bloemgestellen sterk aangedrukt tegen de veilige achterwand. </a:t>
            </a:r>
          </a:p>
          <a:p>
            <a:r>
              <a:rPr lang="nl-BE" dirty="0"/>
              <a:t>Voor deze plant hebben we een tijdje gezocht naar een goede, passende Nederlandse naam, maar voorlopig is die nog niet gevonden…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65</a:t>
            </a:fld>
            <a:endParaRPr lang="en-GB" altLang="nl-NL"/>
          </a:p>
        </p:txBody>
      </p:sp>
    </p:spTree>
    <p:extLst>
      <p:ext uri="{BB962C8B-B14F-4D97-AF65-F5344CB8AC3E}">
        <p14:creationId xmlns:p14="http://schemas.microsoft.com/office/powerpoint/2010/main" val="175554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Erinus alpinus </a:t>
            </a:r>
          </a:p>
          <a:p>
            <a:r>
              <a:rPr lang="nl-BE" dirty="0"/>
              <a:t>Weegbreefamilie (Plantaginaceae)</a:t>
            </a:r>
          </a:p>
          <a:p>
            <a:endParaRPr lang="nl-BE" dirty="0"/>
          </a:p>
          <a:p>
            <a:endParaRPr lang="nl-BE" dirty="0"/>
          </a:p>
          <a:p>
            <a:r>
              <a:rPr lang="nl-BE" dirty="0"/>
              <a:t>Een kleine, maar zeer fijne plant, met rozetjes en bloemgestellen sterk aangedrukt tegen de veilige achterwand. </a:t>
            </a:r>
          </a:p>
          <a:p>
            <a:r>
              <a:rPr lang="nl-BE" dirty="0"/>
              <a:t>Voor deze plant hebben we een tijdje gezocht naar een goede, passende Nederlandse naam, maar voorlopig is die nog niet gevonden…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66</a:t>
            </a:fld>
            <a:endParaRPr lang="en-GB" altLang="nl-NL"/>
          </a:p>
        </p:txBody>
      </p:sp>
    </p:spTree>
    <p:extLst>
      <p:ext uri="{BB962C8B-B14F-4D97-AF65-F5344CB8AC3E}">
        <p14:creationId xmlns:p14="http://schemas.microsoft.com/office/powerpoint/2010/main" val="40921356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Kermeseik (Quercus coccifera)</a:t>
            </a:r>
          </a:p>
          <a:p>
            <a:r>
              <a:rPr lang="nl-BE" dirty="0"/>
              <a:t>Beukenfamilie (Fagaceae)</a:t>
            </a:r>
          </a:p>
          <a:p>
            <a:endParaRPr lang="nl-BE" dirty="0"/>
          </a:p>
          <a:p>
            <a:endParaRPr lang="nl-BE" dirty="0"/>
          </a:p>
          <a:p>
            <a:r>
              <a:rPr lang="nl-BE" dirty="0"/>
              <a:t>Hier een opvallend beeld van een eik(je), met bij het uitlopen de opvallende bronsachtige kleur.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67</a:t>
            </a:fld>
            <a:endParaRPr lang="en-GB" altLang="nl-NL"/>
          </a:p>
        </p:txBody>
      </p:sp>
    </p:spTree>
    <p:extLst>
      <p:ext uri="{BB962C8B-B14F-4D97-AF65-F5344CB8AC3E}">
        <p14:creationId xmlns:p14="http://schemas.microsoft.com/office/powerpoint/2010/main" val="33553165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Rhapidophyllum hystrix </a:t>
            </a:r>
          </a:p>
          <a:p>
            <a:r>
              <a:rPr lang="nl-BE" dirty="0"/>
              <a:t>Palmenfamilie (Arecaceae)</a:t>
            </a:r>
          </a:p>
          <a:p>
            <a:endParaRPr lang="nl-BE" dirty="0"/>
          </a:p>
          <a:p>
            <a:endParaRPr lang="nl-BE" dirty="0"/>
          </a:p>
          <a:p>
            <a:r>
              <a:rPr lang="nl-BE" dirty="0"/>
              <a:t>Een zeer traag groeiende palm, die snel een reeks naalden ontwikkelt uit de resten van oude bladstelen.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68</a:t>
            </a:fld>
            <a:endParaRPr lang="en-GB" altLang="nl-NL"/>
          </a:p>
        </p:txBody>
      </p:sp>
    </p:spTree>
    <p:extLst>
      <p:ext uri="{BB962C8B-B14F-4D97-AF65-F5344CB8AC3E}">
        <p14:creationId xmlns:p14="http://schemas.microsoft.com/office/powerpoint/2010/main" val="35960552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Rhapidophyllum hystrix </a:t>
            </a:r>
          </a:p>
          <a:p>
            <a:r>
              <a:rPr lang="nl-BE" dirty="0"/>
              <a:t>Palmenfamilie (Arecaceae)</a:t>
            </a:r>
          </a:p>
          <a:p>
            <a:endParaRPr lang="nl-BE" dirty="0"/>
          </a:p>
          <a:p>
            <a:endParaRPr lang="nl-BE" dirty="0"/>
          </a:p>
          <a:p>
            <a:r>
              <a:rPr lang="nl-BE" dirty="0"/>
              <a:t>Een zeer traag groeiende palm, die snel een reeks naalden ontwikkelt uit de resten van oude bladstelen.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69</a:t>
            </a:fld>
            <a:endParaRPr lang="en-GB" altLang="nl-NL"/>
          </a:p>
        </p:txBody>
      </p:sp>
    </p:spTree>
    <p:extLst>
      <p:ext uri="{BB962C8B-B14F-4D97-AF65-F5344CB8AC3E}">
        <p14:creationId xmlns:p14="http://schemas.microsoft.com/office/powerpoint/2010/main" val="24583655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Dwergpalm (Chamaerops humilis)</a:t>
            </a:r>
          </a:p>
          <a:p>
            <a:r>
              <a:rPr lang="nl-BE" dirty="0"/>
              <a:t>Palmenfamilie (Arecaceae)</a:t>
            </a:r>
          </a:p>
          <a:p>
            <a:endParaRPr lang="nl-BE" dirty="0"/>
          </a:p>
          <a:p>
            <a:endParaRPr lang="nl-BE" dirty="0"/>
          </a:p>
          <a:p>
            <a:r>
              <a:rPr lang="nl-BE" dirty="0"/>
              <a:t>Op deze reeks foto’s kan u zien hoe verschillend de planten van deze soort zich gedragen, als resultaat van de vorstperiode.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70</a:t>
            </a:fld>
            <a:endParaRPr lang="en-GB" altLang="nl-NL"/>
          </a:p>
        </p:txBody>
      </p:sp>
    </p:spTree>
    <p:extLst>
      <p:ext uri="{BB962C8B-B14F-4D97-AF65-F5344CB8AC3E}">
        <p14:creationId xmlns:p14="http://schemas.microsoft.com/office/powerpoint/2010/main" val="32952735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Dwergpalm (Chamaerops humilis)</a:t>
            </a:r>
          </a:p>
          <a:p>
            <a:r>
              <a:rPr lang="nl-BE" dirty="0"/>
              <a:t>Palmenfamilie (Arecaceae)</a:t>
            </a:r>
          </a:p>
          <a:p>
            <a:endParaRPr lang="nl-BE" dirty="0"/>
          </a:p>
          <a:p>
            <a:endParaRPr lang="nl-BE" dirty="0"/>
          </a:p>
          <a:p>
            <a:r>
              <a:rPr lang="nl-BE" dirty="0"/>
              <a:t>Op deze reeks foto’s kan u zien hoe verschillend de planten van deze soort zich gedragen, als resultaat van de vorstperiode.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71</a:t>
            </a:fld>
            <a:endParaRPr lang="en-GB" altLang="nl-NL"/>
          </a:p>
        </p:txBody>
      </p:sp>
    </p:spTree>
    <p:extLst>
      <p:ext uri="{BB962C8B-B14F-4D97-AF65-F5344CB8AC3E}">
        <p14:creationId xmlns:p14="http://schemas.microsoft.com/office/powerpoint/2010/main" val="3127905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 we eindigen deze entree met een beeld van onze azalea-collectie aan de overzijde van de vijver…</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a:t>
            </a:fld>
            <a:endParaRPr lang="en-GB" altLang="nl-NL"/>
          </a:p>
        </p:txBody>
      </p:sp>
    </p:spTree>
    <p:extLst>
      <p:ext uri="{BB962C8B-B14F-4D97-AF65-F5344CB8AC3E}">
        <p14:creationId xmlns:p14="http://schemas.microsoft.com/office/powerpoint/2010/main" val="4222403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Dwergpalm (Chamaerops humilis)</a:t>
            </a:r>
          </a:p>
          <a:p>
            <a:r>
              <a:rPr lang="nl-BE" dirty="0"/>
              <a:t>Palmenfamilie (Arecaceae)</a:t>
            </a:r>
          </a:p>
          <a:p>
            <a:endParaRPr lang="nl-BE" dirty="0"/>
          </a:p>
          <a:p>
            <a:endParaRPr lang="nl-BE" dirty="0"/>
          </a:p>
          <a:p>
            <a:r>
              <a:rPr lang="nl-BE" dirty="0"/>
              <a:t>Op deze reeks foto’s kan u zien hoe verschillend de planten van deze soort zich gedragen, als resultaat van de vorstperiode.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72</a:t>
            </a:fld>
            <a:endParaRPr lang="en-GB" altLang="nl-NL"/>
          </a:p>
        </p:txBody>
      </p:sp>
    </p:spTree>
    <p:extLst>
      <p:ext uri="{BB962C8B-B14F-4D97-AF65-F5344CB8AC3E}">
        <p14:creationId xmlns:p14="http://schemas.microsoft.com/office/powerpoint/2010/main" val="22014239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Dwergpalm (Chamaerops humilis)</a:t>
            </a:r>
          </a:p>
          <a:p>
            <a:r>
              <a:rPr lang="nl-BE" dirty="0"/>
              <a:t>Palmenfamilie (Arecaceae)</a:t>
            </a:r>
          </a:p>
          <a:p>
            <a:endParaRPr lang="nl-BE" dirty="0"/>
          </a:p>
          <a:p>
            <a:endParaRPr lang="nl-BE" dirty="0"/>
          </a:p>
          <a:p>
            <a:r>
              <a:rPr lang="nl-BE" dirty="0"/>
              <a:t>Op deze reeks foto’s kan u zien hoe verschillend de planten van deze soort zich gedragen, als resultaat van de vorstperiode.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73</a:t>
            </a:fld>
            <a:endParaRPr lang="en-GB" altLang="nl-NL"/>
          </a:p>
        </p:txBody>
      </p:sp>
    </p:spTree>
    <p:extLst>
      <p:ext uri="{BB962C8B-B14F-4D97-AF65-F5344CB8AC3E}">
        <p14:creationId xmlns:p14="http://schemas.microsoft.com/office/powerpoint/2010/main" val="12434796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Dwergpalm (Chamaerops humilis)</a:t>
            </a:r>
          </a:p>
          <a:p>
            <a:r>
              <a:rPr lang="nl-BE" dirty="0"/>
              <a:t>Palmenfamilie (Arecaceae)</a:t>
            </a:r>
          </a:p>
          <a:p>
            <a:endParaRPr lang="nl-BE" dirty="0"/>
          </a:p>
          <a:p>
            <a:endParaRPr lang="nl-BE" dirty="0"/>
          </a:p>
          <a:p>
            <a:r>
              <a:rPr lang="nl-BE" dirty="0"/>
              <a:t>Op deze reeks foto’s kan u zien hoe verschillend de planten van deze soort zich gedragen, als resultaat van de vorstperiode.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74</a:t>
            </a:fld>
            <a:endParaRPr lang="en-GB" altLang="nl-NL"/>
          </a:p>
        </p:txBody>
      </p:sp>
    </p:spTree>
    <p:extLst>
      <p:ext uri="{BB962C8B-B14F-4D97-AF65-F5344CB8AC3E}">
        <p14:creationId xmlns:p14="http://schemas.microsoft.com/office/powerpoint/2010/main" val="32975789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Dwergpalm (Chamaerops humilis)</a:t>
            </a:r>
          </a:p>
          <a:p>
            <a:r>
              <a:rPr lang="nl-BE" dirty="0"/>
              <a:t>Palmenfamilie (Arecaceae)</a:t>
            </a:r>
          </a:p>
          <a:p>
            <a:endParaRPr lang="nl-BE" dirty="0"/>
          </a:p>
          <a:p>
            <a:endParaRPr lang="nl-BE" dirty="0"/>
          </a:p>
          <a:p>
            <a:r>
              <a:rPr lang="nl-BE" dirty="0"/>
              <a:t>Op deze reeks foto’s kan u zien hoe verschillend de planten van deze soort zich gedragen, als resultaat van de vorstperiode.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75</a:t>
            </a:fld>
            <a:endParaRPr lang="en-GB" altLang="nl-NL"/>
          </a:p>
        </p:txBody>
      </p:sp>
    </p:spTree>
    <p:extLst>
      <p:ext uri="{BB962C8B-B14F-4D97-AF65-F5344CB8AC3E}">
        <p14:creationId xmlns:p14="http://schemas.microsoft.com/office/powerpoint/2010/main" val="42942122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Dasylirion acrotrichum </a:t>
            </a:r>
          </a:p>
          <a:p>
            <a:r>
              <a:rPr lang="nl-BE" dirty="0"/>
              <a:t>Muizendoornfamilie (Ruscaceae)</a:t>
            </a:r>
          </a:p>
          <a:p>
            <a:endParaRPr lang="nl-BE" dirty="0"/>
          </a:p>
          <a:p>
            <a:endParaRPr lang="nl-BE" dirty="0"/>
          </a:p>
          <a:p>
            <a:r>
              <a:rPr lang="nl-BE" dirty="0"/>
              <a:t>En hier ziet u hoe drie verschillende soorten van een genus zich gedragen na de vorst…</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76</a:t>
            </a:fld>
            <a:endParaRPr lang="en-GB" altLang="nl-NL"/>
          </a:p>
        </p:txBody>
      </p:sp>
    </p:spTree>
    <p:extLst>
      <p:ext uri="{BB962C8B-B14F-4D97-AF65-F5344CB8AC3E}">
        <p14:creationId xmlns:p14="http://schemas.microsoft.com/office/powerpoint/2010/main" val="16740993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Dasylirion wheeleri  </a:t>
            </a:r>
          </a:p>
          <a:p>
            <a:r>
              <a:rPr lang="nl-BE" dirty="0"/>
              <a:t>Muizendoornfamilie (Ruscaceae)</a:t>
            </a:r>
          </a:p>
          <a:p>
            <a:endParaRPr lang="nl-BE" dirty="0"/>
          </a:p>
          <a:p>
            <a:endParaRPr lang="nl-BE" dirty="0"/>
          </a:p>
          <a:p>
            <a:r>
              <a:rPr lang="nl-BE" dirty="0"/>
              <a:t>En hier ziet u hoe drie verschillende soorten van een genus zich gedragen na de vorst…</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77</a:t>
            </a:fld>
            <a:endParaRPr lang="en-GB" altLang="nl-NL"/>
          </a:p>
        </p:txBody>
      </p:sp>
    </p:spTree>
    <p:extLst>
      <p:ext uri="{BB962C8B-B14F-4D97-AF65-F5344CB8AC3E}">
        <p14:creationId xmlns:p14="http://schemas.microsoft.com/office/powerpoint/2010/main" val="36003114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Dasylirion longissimum </a:t>
            </a:r>
          </a:p>
          <a:p>
            <a:r>
              <a:rPr lang="nl-BE" dirty="0"/>
              <a:t>Muizendoornfamilie (Ruscaceae)</a:t>
            </a:r>
          </a:p>
          <a:p>
            <a:endParaRPr lang="nl-BE" dirty="0"/>
          </a:p>
          <a:p>
            <a:endParaRPr lang="nl-BE" dirty="0"/>
          </a:p>
          <a:p>
            <a:r>
              <a:rPr lang="nl-BE" dirty="0"/>
              <a:t>En hier ziet u hoe drie verschillende soorten van een genus zich gedragen na de vorst…</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78</a:t>
            </a:fld>
            <a:endParaRPr lang="en-GB" altLang="nl-NL"/>
          </a:p>
        </p:txBody>
      </p:sp>
    </p:spTree>
    <p:extLst>
      <p:ext uri="{BB962C8B-B14F-4D97-AF65-F5344CB8AC3E}">
        <p14:creationId xmlns:p14="http://schemas.microsoft.com/office/powerpoint/2010/main" val="7876314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Caccinia strigosa </a:t>
            </a:r>
          </a:p>
          <a:p>
            <a:r>
              <a:rPr lang="nl-BE" dirty="0"/>
              <a:t>Ruwbladigenfamilie (Boraginaceae)</a:t>
            </a:r>
          </a:p>
          <a:p>
            <a:endParaRPr lang="nl-BE" dirty="0"/>
          </a:p>
          <a:p>
            <a:endParaRPr lang="nl-BE" dirty="0"/>
          </a:p>
          <a:p>
            <a:r>
              <a:rPr lang="nl-BE" dirty="0"/>
              <a:t>Zoals het hoort bij deze familie, een plant vol met prikkende haren.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79</a:t>
            </a:fld>
            <a:endParaRPr lang="en-GB" altLang="nl-NL"/>
          </a:p>
        </p:txBody>
      </p:sp>
    </p:spTree>
    <p:extLst>
      <p:ext uri="{BB962C8B-B14F-4D97-AF65-F5344CB8AC3E}">
        <p14:creationId xmlns:p14="http://schemas.microsoft.com/office/powerpoint/2010/main" val="5936046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Caccinia strigosa </a:t>
            </a:r>
          </a:p>
          <a:p>
            <a:r>
              <a:rPr lang="nl-BE" dirty="0"/>
              <a:t>Ruwbladigenfamilie (Boraginaceae)</a:t>
            </a:r>
          </a:p>
          <a:p>
            <a:endParaRPr lang="nl-BE" dirty="0"/>
          </a:p>
          <a:p>
            <a:endParaRPr lang="nl-BE" dirty="0"/>
          </a:p>
          <a:p>
            <a:r>
              <a:rPr lang="nl-BE" dirty="0"/>
              <a:t>Zoals het hoort bij deze familie, een plant vol met prikkende haren. </a:t>
            </a:r>
          </a:p>
          <a:p>
            <a:r>
              <a:rPr lang="nl-BE" dirty="0"/>
              <a:t>De kroon van de bloem is lichtjes zygomorf geworden door de zijdelingse verschuiving van de twee laagste kroonbladen.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80</a:t>
            </a:fld>
            <a:endParaRPr lang="en-GB" altLang="nl-NL"/>
          </a:p>
        </p:txBody>
      </p:sp>
    </p:spTree>
    <p:extLst>
      <p:ext uri="{BB962C8B-B14F-4D97-AF65-F5344CB8AC3E}">
        <p14:creationId xmlns:p14="http://schemas.microsoft.com/office/powerpoint/2010/main" val="12342006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Zuiderse jasmijn (Chrysojasminum fruticans)</a:t>
            </a:r>
          </a:p>
          <a:p>
            <a:r>
              <a:rPr lang="nl-BE" dirty="0"/>
              <a:t>Olijffamilie (Oleaceae)</a:t>
            </a:r>
          </a:p>
          <a:p>
            <a:endParaRPr lang="nl-BE" dirty="0"/>
          </a:p>
          <a:p>
            <a:endParaRPr lang="nl-BE" dirty="0"/>
          </a:p>
          <a:p>
            <a:r>
              <a:rPr lang="nl-BE" dirty="0"/>
              <a:t>Op het bordje bij de deze plant staat nog de oudere naam, </a:t>
            </a:r>
            <a:r>
              <a:rPr lang="nl-BE" i="1" dirty="0"/>
              <a:t>Jasminum fruticans</a:t>
            </a:r>
            <a:r>
              <a:rPr lang="nl-BE" dirty="0"/>
              <a:t>. Bij de bespreking van de Plant van de Maand in het vierde nummer van 2019, met name </a:t>
            </a:r>
            <a:r>
              <a:rPr lang="nl-BE" i="1" dirty="0"/>
              <a:t>Jasminum nudiflorum</a:t>
            </a:r>
            <a:r>
              <a:rPr lang="nl-BE" dirty="0"/>
              <a:t>, is deze splitsing van het genus ter sprake gekomen. </a:t>
            </a:r>
          </a:p>
          <a:p>
            <a:r>
              <a:rPr lang="nl-BE" dirty="0"/>
              <a:t>En nu horen alle soorten met gele bloemen én verspreid staande bladeren thuis in </a:t>
            </a:r>
            <a:r>
              <a:rPr lang="nl-BE" i="1" dirty="0"/>
              <a:t>Chrysojasminum</a:t>
            </a:r>
            <a:r>
              <a:rPr lang="nl-BE" dirty="0"/>
              <a: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81</a:t>
            </a:fld>
            <a:endParaRPr lang="en-GB" altLang="nl-NL"/>
          </a:p>
        </p:txBody>
      </p:sp>
    </p:spTree>
    <p:extLst>
      <p:ext uri="{BB962C8B-B14F-4D97-AF65-F5344CB8AC3E}">
        <p14:creationId xmlns:p14="http://schemas.microsoft.com/office/powerpoint/2010/main" val="4268032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 we eindigen deze entree met een beeld van onze azalea-collectie aan de overzijde van de vijver…</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a:t>
            </a:fld>
            <a:endParaRPr lang="en-GB" altLang="nl-NL"/>
          </a:p>
        </p:txBody>
      </p:sp>
    </p:spTree>
    <p:extLst>
      <p:ext uri="{BB962C8B-B14F-4D97-AF65-F5344CB8AC3E}">
        <p14:creationId xmlns:p14="http://schemas.microsoft.com/office/powerpoint/2010/main" val="6826550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Rhamnus taquetii </a:t>
            </a:r>
          </a:p>
          <a:p>
            <a:r>
              <a:rPr lang="nl-BE" dirty="0"/>
              <a:t>Wegedoornfamilie (Rhamnaceae)</a:t>
            </a:r>
          </a:p>
          <a:p>
            <a:endParaRPr lang="nl-BE" dirty="0"/>
          </a:p>
          <a:p>
            <a:endParaRPr lang="nl-BE" dirty="0"/>
          </a:p>
          <a:p>
            <a:r>
              <a:rPr lang="nl-BE" dirty="0"/>
              <a:t>Een miniatuurboompje, met zeer trage groei van enkel kortloten, vooral goed merkbaar in de winter, zonder blad.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82</a:t>
            </a:fld>
            <a:endParaRPr lang="en-GB" altLang="nl-NL"/>
          </a:p>
        </p:txBody>
      </p:sp>
    </p:spTree>
    <p:extLst>
      <p:ext uri="{BB962C8B-B14F-4D97-AF65-F5344CB8AC3E}">
        <p14:creationId xmlns:p14="http://schemas.microsoft.com/office/powerpoint/2010/main" val="622131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Rhamnus taquetii </a:t>
            </a:r>
          </a:p>
          <a:p>
            <a:r>
              <a:rPr lang="nl-BE" dirty="0"/>
              <a:t>Wegedoornfamilie (Rhamnaceae)</a:t>
            </a:r>
          </a:p>
          <a:p>
            <a:endParaRPr lang="nl-BE" dirty="0"/>
          </a:p>
          <a:p>
            <a:endParaRPr lang="nl-BE" dirty="0"/>
          </a:p>
          <a:p>
            <a:r>
              <a:rPr lang="nl-BE" dirty="0"/>
              <a:t>Een miniatuurboompje, met zeer trage groei van enkel kortloten, vooral goed merkbaar in de winter, zonder blad. </a:t>
            </a:r>
          </a:p>
          <a:p>
            <a:r>
              <a:rPr lang="nl-BE" dirty="0"/>
              <a:t>Maar hier zien we de bloemetjes, en die zijn ook gebouwd zoals het hoort in deze familie: met kelk en (eventueel) kroonbladen, maar die zijn hier ontbrekend, en de meeldraden staan ingeplant voor de kroonbladen, dus hier: alternerend met de kelkbladen. De viertallige bloemen vormen een goed verschil met het genus </a:t>
            </a:r>
            <a:r>
              <a:rPr lang="nl-BE" i="1" dirty="0"/>
              <a:t>Frangula</a:t>
            </a:r>
            <a:r>
              <a:rPr lang="nl-BE" dirty="0"/>
              <a: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83</a:t>
            </a:fld>
            <a:endParaRPr lang="en-GB" altLang="nl-NL"/>
          </a:p>
        </p:txBody>
      </p:sp>
    </p:spTree>
    <p:extLst>
      <p:ext uri="{BB962C8B-B14F-4D97-AF65-F5344CB8AC3E}">
        <p14:creationId xmlns:p14="http://schemas.microsoft.com/office/powerpoint/2010/main" val="42278273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Doorwaskervel (Smyrnium perfoliatum)</a:t>
            </a:r>
          </a:p>
          <a:p>
            <a:r>
              <a:rPr lang="nl-BE" dirty="0"/>
              <a:t>Schermbloemenfamilie (Apiaceae)</a:t>
            </a:r>
          </a:p>
          <a:p>
            <a:endParaRPr lang="nl-BE" dirty="0"/>
          </a:p>
          <a:p>
            <a:endParaRPr lang="nl-BE" dirty="0"/>
          </a:p>
          <a:p>
            <a:r>
              <a:rPr lang="nl-BE" dirty="0"/>
              <a:t>Ooit is deze plant ontvangen onder de naam </a:t>
            </a:r>
            <a:r>
              <a:rPr lang="nl-BE" i="1" dirty="0"/>
              <a:t>Bupleurum rotundifolium</a:t>
            </a:r>
            <a:r>
              <a:rPr lang="nl-BE" dirty="0"/>
              <a:t>, waar ze wel enigszins op lijkt, maar er toch duidelijk van afwijkt, door het ontbreken van de goed ontwikkelde omwindselbladeren, en doordat het blad niet echt rond de stengel is vergroeid.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84</a:t>
            </a:fld>
            <a:endParaRPr lang="en-GB" altLang="nl-NL"/>
          </a:p>
        </p:txBody>
      </p:sp>
    </p:spTree>
    <p:extLst>
      <p:ext uri="{BB962C8B-B14F-4D97-AF65-F5344CB8AC3E}">
        <p14:creationId xmlns:p14="http://schemas.microsoft.com/office/powerpoint/2010/main" val="39484365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 dan hier, even ter verpozing, de trap met groei en bloei van twee soorten die houden van rotsspleten: </a:t>
            </a:r>
            <a:r>
              <a:rPr lang="nl-BE" i="1" dirty="0"/>
              <a:t>Erinus alpinus </a:t>
            </a:r>
            <a:r>
              <a:rPr lang="nl-BE" dirty="0"/>
              <a:t>en </a:t>
            </a:r>
            <a:r>
              <a:rPr lang="nl-BE" b="0" i="1" dirty="0"/>
              <a:t>Erigeron karwinskianus</a:t>
            </a:r>
            <a:r>
              <a:rPr lang="nl-BE" dirty="0"/>
              <a: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85</a:t>
            </a:fld>
            <a:endParaRPr lang="en-GB" altLang="nl-NL"/>
          </a:p>
        </p:txBody>
      </p:sp>
    </p:spTree>
    <p:extLst>
      <p:ext uri="{BB962C8B-B14F-4D97-AF65-F5344CB8AC3E}">
        <p14:creationId xmlns:p14="http://schemas.microsoft.com/office/powerpoint/2010/main" val="944893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Cistus populifolius </a:t>
            </a:r>
          </a:p>
          <a:p>
            <a:r>
              <a:rPr lang="nl-BE" dirty="0"/>
              <a:t>Zonneroosjesfamilie (Cistaceae)</a:t>
            </a:r>
          </a:p>
          <a:p>
            <a:endParaRPr lang="nl-BE" dirty="0"/>
          </a:p>
          <a:p>
            <a:endParaRPr lang="nl-BE" dirty="0"/>
          </a:p>
          <a:p>
            <a:r>
              <a:rPr lang="nl-BE" dirty="0"/>
              <a:t>Eenvoudig herkenbaar, door de tegenoverstaande bladeren voorzien van stipulen, en door de grote bloemen met talrijke meeldraden en met verkreukelde kroonbladen.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86</a:t>
            </a:fld>
            <a:endParaRPr lang="en-GB" altLang="nl-NL"/>
          </a:p>
        </p:txBody>
      </p:sp>
    </p:spTree>
    <p:extLst>
      <p:ext uri="{BB962C8B-B14F-4D97-AF65-F5344CB8AC3E}">
        <p14:creationId xmlns:p14="http://schemas.microsoft.com/office/powerpoint/2010/main" val="17898254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Cistus populifolius </a:t>
            </a:r>
          </a:p>
          <a:p>
            <a:r>
              <a:rPr lang="nl-BE" dirty="0"/>
              <a:t>Zonneroosjesfamilie (Cistaceae)</a:t>
            </a:r>
          </a:p>
          <a:p>
            <a:endParaRPr lang="nl-BE" dirty="0"/>
          </a:p>
          <a:p>
            <a:endParaRPr lang="nl-BE" dirty="0"/>
          </a:p>
          <a:p>
            <a:r>
              <a:rPr lang="nl-BE" dirty="0"/>
              <a:t>Eenvoudig herkenbaar, door de tegenoverstaande bladeren voorzien van stipulen, en door de grote bloemen met talrijke meeldraden en met verkreukelde kroonbladen.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87</a:t>
            </a:fld>
            <a:endParaRPr lang="en-GB" altLang="nl-NL"/>
          </a:p>
        </p:txBody>
      </p:sp>
    </p:spTree>
    <p:extLst>
      <p:ext uri="{BB962C8B-B14F-4D97-AF65-F5344CB8AC3E}">
        <p14:creationId xmlns:p14="http://schemas.microsoft.com/office/powerpoint/2010/main" val="31076473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Vestia foetida </a:t>
            </a:r>
          </a:p>
          <a:p>
            <a:r>
              <a:rPr lang="nl-BE" dirty="0"/>
              <a:t>Nachtschadefamilie (Solanaceae)</a:t>
            </a:r>
          </a:p>
          <a:p>
            <a:endParaRPr lang="nl-BE" dirty="0"/>
          </a:p>
          <a:p>
            <a:endParaRPr lang="nl-BE" dirty="0"/>
          </a:p>
          <a:p>
            <a:r>
              <a:rPr lang="nl-BE" dirty="0"/>
              <a:t>Een zeer fraaie plant met even fraaie bloemen, waarvan de meeldraden en stijl ver uitsteken. </a:t>
            </a:r>
          </a:p>
          <a:p>
            <a:r>
              <a:rPr lang="nl-BE" dirty="0"/>
              <a:t>Afkomstig uit Centraal Chili, en bijgevolg toch wat gevoelig voor koude winters. Vandaar dat ze hier goed standhoudt, beschut door grote planten en vlakbij een muur die snel wordt opgewarmd.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88</a:t>
            </a:fld>
            <a:endParaRPr lang="en-GB" altLang="nl-NL"/>
          </a:p>
        </p:txBody>
      </p:sp>
    </p:spTree>
    <p:extLst>
      <p:ext uri="{BB962C8B-B14F-4D97-AF65-F5344CB8AC3E}">
        <p14:creationId xmlns:p14="http://schemas.microsoft.com/office/powerpoint/2010/main" val="7401891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Vestia foetida </a:t>
            </a:r>
          </a:p>
          <a:p>
            <a:r>
              <a:rPr lang="nl-BE" dirty="0"/>
              <a:t>Nachtschadefamilie (Solanaceae)</a:t>
            </a:r>
          </a:p>
          <a:p>
            <a:endParaRPr lang="nl-BE" dirty="0"/>
          </a:p>
          <a:p>
            <a:endParaRPr lang="nl-BE" dirty="0"/>
          </a:p>
          <a:p>
            <a:r>
              <a:rPr lang="nl-BE" dirty="0"/>
              <a:t>Een zeer fraaie plant met even fraaie bloemen, waarvan de meeldraden en stijl ver uitsteken.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a:t>Afkomstig uit Centraal Chili, en bijgevolg toch wat gevoelig voor koude winters. Vandaar dat ze hier goed standhoudt, beschut door grote planten en vlakbij een muur die snel wordt opgewarmd.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89</a:t>
            </a:fld>
            <a:endParaRPr lang="en-GB" altLang="nl-NL"/>
          </a:p>
        </p:txBody>
      </p:sp>
    </p:spTree>
    <p:extLst>
      <p:ext uri="{BB962C8B-B14F-4D97-AF65-F5344CB8AC3E}">
        <p14:creationId xmlns:p14="http://schemas.microsoft.com/office/powerpoint/2010/main" val="23344203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Quercus rotundifolia </a:t>
            </a:r>
          </a:p>
          <a:p>
            <a:r>
              <a:rPr lang="nl-BE" dirty="0"/>
              <a:t>Beukenfamilie (Fagaceae)</a:t>
            </a:r>
          </a:p>
          <a:p>
            <a:endParaRPr lang="nl-BE" dirty="0"/>
          </a:p>
          <a:p>
            <a:endParaRPr lang="nl-BE" dirty="0"/>
          </a:p>
          <a:p>
            <a:r>
              <a:rPr lang="nl-BE" dirty="0"/>
              <a:t>Mannelijke bloei van deze soort, vrouwelijke bloei is veel minder evident maar is wel aanwezig, wat meer verborgen.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90</a:t>
            </a:fld>
            <a:endParaRPr lang="en-GB" altLang="nl-NL"/>
          </a:p>
        </p:txBody>
      </p:sp>
    </p:spTree>
    <p:extLst>
      <p:ext uri="{BB962C8B-B14F-4D97-AF65-F5344CB8AC3E}">
        <p14:creationId xmlns:p14="http://schemas.microsoft.com/office/powerpoint/2010/main" val="30483693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91</a:t>
            </a:fld>
            <a:endParaRPr lang="en-GB" altLang="nl-NL"/>
          </a:p>
        </p:txBody>
      </p:sp>
    </p:spTree>
    <p:extLst>
      <p:ext uri="{BB962C8B-B14F-4D97-AF65-F5344CB8AC3E}">
        <p14:creationId xmlns:p14="http://schemas.microsoft.com/office/powerpoint/2010/main" val="1456430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 een beeld van onze Wilde hyacint (</a:t>
            </a:r>
            <a:r>
              <a:rPr lang="nl-BE" i="1" dirty="0"/>
              <a:t>Hyacinthoides non-scripta</a:t>
            </a:r>
            <a:r>
              <a:rPr lang="nl-BE" dirty="0"/>
              <a:t>) bij enkele “hangende” struiken.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a:t>
            </a:fld>
            <a:endParaRPr lang="en-GB" altLang="nl-NL"/>
          </a:p>
        </p:txBody>
      </p:sp>
    </p:spTree>
    <p:extLst>
      <p:ext uri="{BB962C8B-B14F-4D97-AF65-F5344CB8AC3E}">
        <p14:creationId xmlns:p14="http://schemas.microsoft.com/office/powerpoint/2010/main" val="4435657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Euphorbia mellifera </a:t>
            </a:r>
          </a:p>
          <a:p>
            <a:r>
              <a:rPr lang="nl-BE" dirty="0"/>
              <a:t>Wolfsmelkfamilie (Euphorbiaceae)</a:t>
            </a:r>
          </a:p>
          <a:p>
            <a:endParaRPr lang="nl-BE" dirty="0"/>
          </a:p>
          <a:p>
            <a:endParaRPr lang="nl-BE" dirty="0"/>
          </a:p>
          <a:p>
            <a:r>
              <a:rPr lang="nl-BE" dirty="0"/>
              <a:t>Een niet zo winterharde wolfsmelksoort, die haar areaal heeft op Madeira en de Canarische eilanden.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92</a:t>
            </a:fld>
            <a:endParaRPr lang="en-GB" altLang="nl-NL"/>
          </a:p>
        </p:txBody>
      </p:sp>
    </p:spTree>
    <p:extLst>
      <p:ext uri="{BB962C8B-B14F-4D97-AF65-F5344CB8AC3E}">
        <p14:creationId xmlns:p14="http://schemas.microsoft.com/office/powerpoint/2010/main" val="19707360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Gebroken hartjes (Lamprocapnos spectabilis)</a:t>
            </a:r>
          </a:p>
          <a:p>
            <a:r>
              <a:rPr lang="nl-BE" dirty="0"/>
              <a:t>Papaverfamilie (Papaveraceae)</a:t>
            </a:r>
          </a:p>
          <a:p>
            <a:endParaRPr lang="nl-BE" dirty="0"/>
          </a:p>
          <a:p>
            <a:endParaRPr lang="nl-BE" dirty="0"/>
          </a:p>
          <a:p>
            <a:r>
              <a:rPr lang="nl-BE" dirty="0"/>
              <a:t>Door de opsplitsing van </a:t>
            </a:r>
            <a:r>
              <a:rPr lang="nl-BE" i="1" dirty="0"/>
              <a:t>Dicentra</a:t>
            </a:r>
            <a:r>
              <a:rPr lang="nl-BE" dirty="0"/>
              <a:t> is deze soort als enige in haar nieuwe genus terechtgekomen, vandaar wellicht de gebroken hartjes?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93</a:t>
            </a:fld>
            <a:endParaRPr lang="en-GB" altLang="nl-NL"/>
          </a:p>
        </p:txBody>
      </p:sp>
    </p:spTree>
    <p:extLst>
      <p:ext uri="{BB962C8B-B14F-4D97-AF65-F5344CB8AC3E}">
        <p14:creationId xmlns:p14="http://schemas.microsoft.com/office/powerpoint/2010/main" val="3933731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Gebroken hartjes (Lamprocapnos spectabilis)</a:t>
            </a:r>
          </a:p>
          <a:p>
            <a:r>
              <a:rPr lang="nl-BE" dirty="0"/>
              <a:t>Papaverfamilie (Papaveraceae)</a:t>
            </a:r>
          </a:p>
          <a:p>
            <a:endParaRPr lang="nl-BE" dirty="0"/>
          </a:p>
          <a:p>
            <a:endParaRPr lang="nl-BE" dirty="0"/>
          </a:p>
          <a:p>
            <a:r>
              <a:rPr lang="nl-BE" dirty="0"/>
              <a:t>Door de opsplitsing van </a:t>
            </a:r>
            <a:r>
              <a:rPr lang="nl-BE" i="1" dirty="0"/>
              <a:t>Dicentra</a:t>
            </a:r>
            <a:r>
              <a:rPr lang="nl-BE" dirty="0"/>
              <a:t> is deze soort als enige in haar nieuwe genus terechtgekomen, vandaar wellicht de gebroken hartjes?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94</a:t>
            </a:fld>
            <a:endParaRPr lang="en-GB" altLang="nl-NL"/>
          </a:p>
        </p:txBody>
      </p:sp>
    </p:spTree>
    <p:extLst>
      <p:ext uri="{BB962C8B-B14F-4D97-AF65-F5344CB8AC3E}">
        <p14:creationId xmlns:p14="http://schemas.microsoft.com/office/powerpoint/2010/main" val="10977341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95</a:t>
            </a:fld>
            <a:endParaRPr lang="en-GB" altLang="nl-NL"/>
          </a:p>
        </p:txBody>
      </p:sp>
    </p:spTree>
    <p:extLst>
      <p:ext uri="{BB962C8B-B14F-4D97-AF65-F5344CB8AC3E}">
        <p14:creationId xmlns:p14="http://schemas.microsoft.com/office/powerpoint/2010/main" val="24760785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Daslook (Allium ursinum)</a:t>
            </a:r>
          </a:p>
          <a:p>
            <a:r>
              <a:rPr lang="nl-BE" dirty="0"/>
              <a:t>Lookfamilie (Alliaceae)</a:t>
            </a:r>
          </a:p>
          <a:p>
            <a:endParaRPr lang="nl-BE" dirty="0"/>
          </a:p>
          <a:p>
            <a:endParaRPr lang="nl-BE" dirty="0"/>
          </a:p>
          <a:p>
            <a:r>
              <a:rPr lang="nl-BE" dirty="0"/>
              <a:t>Een mooie bedekking van de bodem…</a:t>
            </a:r>
          </a:p>
          <a:p>
            <a:r>
              <a:rPr lang="nl-BE" dirty="0"/>
              <a:t>In de Latijnse naam wordt gezinspeeld op de aanwezigheid van beren, in het Nederlands is dat afgezwakt naar een das.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96</a:t>
            </a:fld>
            <a:endParaRPr lang="en-GB" altLang="nl-NL"/>
          </a:p>
        </p:txBody>
      </p:sp>
    </p:spTree>
    <p:extLst>
      <p:ext uri="{BB962C8B-B14F-4D97-AF65-F5344CB8AC3E}">
        <p14:creationId xmlns:p14="http://schemas.microsoft.com/office/powerpoint/2010/main" val="27455363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Daslook (Allium ursinum)</a:t>
            </a:r>
          </a:p>
          <a:p>
            <a:r>
              <a:rPr lang="nl-BE" dirty="0"/>
              <a:t>Lookfamilie (Alliaceae)</a:t>
            </a:r>
          </a:p>
          <a:p>
            <a:endParaRPr lang="nl-BE" dirty="0"/>
          </a:p>
          <a:p>
            <a:endParaRPr lang="nl-BE" dirty="0"/>
          </a:p>
          <a:p>
            <a:r>
              <a:rPr lang="nl-BE" dirty="0"/>
              <a:t>Een mooie bedekking van de bodem…</a:t>
            </a:r>
          </a:p>
          <a:p>
            <a:r>
              <a:rPr lang="nl-BE" dirty="0"/>
              <a:t>In de Latijnse naam wordt gezinspeeld op de aanwezigheid van beren, in het Nederlands is dat afgezwakt naar een das.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97</a:t>
            </a:fld>
            <a:endParaRPr lang="en-GB" altLang="nl-NL"/>
          </a:p>
        </p:txBody>
      </p:sp>
    </p:spTree>
    <p:extLst>
      <p:ext uri="{BB962C8B-B14F-4D97-AF65-F5344CB8AC3E}">
        <p14:creationId xmlns:p14="http://schemas.microsoft.com/office/powerpoint/2010/main" val="23399081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Sorbus alnifolia </a:t>
            </a:r>
          </a:p>
          <a:p>
            <a:r>
              <a:rPr lang="nl-BE" dirty="0"/>
              <a:t>Rozenfamilie (Rosaceae)</a:t>
            </a:r>
          </a:p>
          <a:p>
            <a:endParaRPr lang="nl-BE" dirty="0"/>
          </a:p>
          <a:p>
            <a:endParaRPr lang="nl-BE" dirty="0"/>
          </a:p>
          <a:p>
            <a:r>
              <a:rPr lang="nl-BE" dirty="0"/>
              <a:t>Een zeer fraaie soort </a:t>
            </a:r>
            <a:r>
              <a:rPr lang="nl-BE" i="1" dirty="0"/>
              <a:t>Sorbus</a:t>
            </a:r>
            <a:r>
              <a:rPr lang="nl-BE" dirty="0"/>
              <a:t>, indien we dit wellicht te brede genus aanhouden, en een beter passende naam zou dan zijn </a:t>
            </a:r>
            <a:r>
              <a:rPr lang="nl-BE" b="0" i="1" dirty="0"/>
              <a:t>Micromeles alnifolia</a:t>
            </a:r>
            <a:r>
              <a:rPr lang="nl-BE" b="0" dirty="0"/>
              <a:t>. </a:t>
            </a:r>
          </a:p>
          <a:p>
            <a:r>
              <a:rPr lang="nl-BE" dirty="0"/>
              <a:t>Met een zeer mooie bladvorm, mooie bloei, en bijzonder mooie vruchtzetting achteraf.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98</a:t>
            </a:fld>
            <a:endParaRPr lang="en-GB" altLang="nl-NL"/>
          </a:p>
        </p:txBody>
      </p:sp>
    </p:spTree>
    <p:extLst>
      <p:ext uri="{BB962C8B-B14F-4D97-AF65-F5344CB8AC3E}">
        <p14:creationId xmlns:p14="http://schemas.microsoft.com/office/powerpoint/2010/main" val="7814386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Sorbus alnifolia </a:t>
            </a:r>
          </a:p>
          <a:p>
            <a:r>
              <a:rPr lang="nl-BE" dirty="0"/>
              <a:t>Rozenfamilie (Rosaceae)</a:t>
            </a:r>
          </a:p>
          <a:p>
            <a:endParaRPr lang="nl-BE" dirty="0"/>
          </a:p>
          <a:p>
            <a:endParaRPr lang="nl-BE" dirty="0"/>
          </a:p>
          <a:p>
            <a:r>
              <a:rPr lang="nl-BE" dirty="0"/>
              <a:t>Een zeer fraaie soort </a:t>
            </a:r>
            <a:r>
              <a:rPr lang="nl-BE" i="1" dirty="0"/>
              <a:t>Sorbus</a:t>
            </a:r>
            <a:r>
              <a:rPr lang="nl-BE" dirty="0"/>
              <a:t>, indien we dit wellicht te brede genus aanhouden, en een beter passende naam zou dan zijn </a:t>
            </a:r>
            <a:r>
              <a:rPr lang="nl-BE" b="0" i="1" dirty="0"/>
              <a:t>Micromeles alnifolia</a:t>
            </a:r>
            <a:r>
              <a:rPr lang="nl-BE" b="0" dirty="0"/>
              <a:t>. </a:t>
            </a:r>
          </a:p>
          <a:p>
            <a:r>
              <a:rPr lang="nl-BE" dirty="0"/>
              <a:t>Met een zeer mooie bladvorm, mooie bloei, en bijzonder mooie vruchtzetting achteraf.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99</a:t>
            </a:fld>
            <a:endParaRPr lang="en-GB" altLang="nl-NL"/>
          </a:p>
        </p:txBody>
      </p:sp>
    </p:spTree>
    <p:extLst>
      <p:ext uri="{BB962C8B-B14F-4D97-AF65-F5344CB8AC3E}">
        <p14:creationId xmlns:p14="http://schemas.microsoft.com/office/powerpoint/2010/main" val="1052194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Helwingia omeiensis </a:t>
            </a:r>
          </a:p>
          <a:p>
            <a:r>
              <a:rPr lang="nl-BE" dirty="0"/>
              <a:t>Helwingiafamilie (Helwingiaceae)</a:t>
            </a:r>
          </a:p>
          <a:p>
            <a:endParaRPr lang="nl-BE" dirty="0"/>
          </a:p>
          <a:p>
            <a:endParaRPr lang="nl-BE" dirty="0"/>
          </a:p>
          <a:p>
            <a:r>
              <a:rPr lang="nl-BE" dirty="0"/>
              <a:t>Hier komt nu een reeks </a:t>
            </a:r>
            <a:r>
              <a:rPr lang="nl-BE" i="1" dirty="0"/>
              <a:t>Helwingia</a:t>
            </a:r>
            <a:r>
              <a:rPr lang="nl-BE" dirty="0"/>
              <a:t>-soorten, met telkens bloemen-op-het-blad. </a:t>
            </a:r>
          </a:p>
          <a:p>
            <a:r>
              <a:rPr lang="nl-BE" dirty="0"/>
              <a:t>Deze planten zijn tweehuizig, en dus met ofwel mannelijke ofwel vrouwelijke bloemen. Deze twee types kunnen we onderscheiden aan de talrijkheid, veel bloemen bij de mannelijke plant, enkele bloemen bij de vrouwelijke plant. </a:t>
            </a:r>
          </a:p>
          <a:p>
            <a:r>
              <a:rPr lang="nl-BE" dirty="0"/>
              <a:t>Hier dus een mannelijke plant.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100</a:t>
            </a:fld>
            <a:endParaRPr lang="en-GB" altLang="nl-NL"/>
          </a:p>
        </p:txBody>
      </p:sp>
    </p:spTree>
    <p:extLst>
      <p:ext uri="{BB962C8B-B14F-4D97-AF65-F5344CB8AC3E}">
        <p14:creationId xmlns:p14="http://schemas.microsoft.com/office/powerpoint/2010/main" val="13973698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Helwingia omeiensis </a:t>
            </a:r>
          </a:p>
          <a:p>
            <a:r>
              <a:rPr lang="nl-BE" dirty="0"/>
              <a:t>Helwingiafamilie (Helwingiaceae)</a:t>
            </a:r>
          </a:p>
          <a:p>
            <a:endParaRPr lang="nl-BE" dirty="0"/>
          </a:p>
          <a:p>
            <a:endParaRPr lang="nl-BE" dirty="0"/>
          </a:p>
          <a:p>
            <a:r>
              <a:rPr lang="nl-BE" dirty="0"/>
              <a:t>Mannelijke plant. Met zelfs enkele bladeren waar de bloemen zijn afgevalllen, en een klein stompje van het bloemgestel is blijven zitten.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101</a:t>
            </a:fld>
            <a:endParaRPr lang="en-GB" altLang="nl-NL"/>
          </a:p>
        </p:txBody>
      </p:sp>
    </p:spTree>
    <p:extLst>
      <p:ext uri="{BB962C8B-B14F-4D97-AF65-F5344CB8AC3E}">
        <p14:creationId xmlns:p14="http://schemas.microsoft.com/office/powerpoint/2010/main" val="392125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Klik om de titelstijl van het model te bewerken</a:t>
            </a:r>
            <a:endParaRPr lang="nl-NL"/>
          </a:p>
        </p:txBody>
      </p:sp>
      <p:sp>
        <p:nvSpPr>
          <p:cNvPr id="4" name="Rectangle 4">
            <a:extLst>
              <a:ext uri="{FF2B5EF4-FFF2-40B4-BE49-F238E27FC236}">
                <a16:creationId xmlns:a16="http://schemas.microsoft.com/office/drawing/2014/main" id="{AD9957FE-E197-7244-91E0-14BBFE569032}"/>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839C7361-6762-354F-84D9-8EFF5646A48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89E16FF4-9D45-884D-B7C8-B4B7604FED79}"/>
              </a:ext>
            </a:extLst>
          </p:cNvPr>
          <p:cNvSpPr>
            <a:spLocks noGrp="1" noChangeArrowheads="1"/>
          </p:cNvSpPr>
          <p:nvPr>
            <p:ph type="sldNum" sz="quarter" idx="12"/>
          </p:nvPr>
        </p:nvSpPr>
        <p:spPr>
          <a:ln/>
        </p:spPr>
        <p:txBody>
          <a:bodyPr/>
          <a:lstStyle>
            <a:lvl1pPr>
              <a:defRPr/>
            </a:lvl1pPr>
          </a:lstStyle>
          <a:p>
            <a:fld id="{758A5CC0-24CD-A848-B7A4-B6ACCD4F47EC}" type="slidenum">
              <a:rPr lang="en-GB" altLang="nl-NL"/>
              <a:pPr/>
              <a:t>‹nr.›</a:t>
            </a:fld>
            <a:endParaRPr lang="en-GB" altLang="nl-NL"/>
          </a:p>
        </p:txBody>
      </p:sp>
    </p:spTree>
    <p:extLst>
      <p:ext uri="{BB962C8B-B14F-4D97-AF65-F5344CB8AC3E}">
        <p14:creationId xmlns:p14="http://schemas.microsoft.com/office/powerpoint/2010/main" val="2590258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F51F1E2A-2EFF-EF4E-BCC9-F0DBBAA4B11F}"/>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DBD07E8-C34E-7846-8F86-BCC2CCA5EB0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55494B84-2D26-9946-9F6D-D70DD42A9867}"/>
              </a:ext>
            </a:extLst>
          </p:cNvPr>
          <p:cNvSpPr>
            <a:spLocks noGrp="1" noChangeArrowheads="1"/>
          </p:cNvSpPr>
          <p:nvPr>
            <p:ph type="sldNum" sz="quarter" idx="12"/>
          </p:nvPr>
        </p:nvSpPr>
        <p:spPr>
          <a:ln/>
        </p:spPr>
        <p:txBody>
          <a:bodyPr/>
          <a:lstStyle>
            <a:lvl1pPr>
              <a:defRPr/>
            </a:lvl1pPr>
          </a:lstStyle>
          <a:p>
            <a:fld id="{3514DBB5-D9ED-1F46-A3CF-4F4E903E7609}" type="slidenum">
              <a:rPr lang="en-GB" altLang="nl-NL"/>
              <a:pPr/>
              <a:t>‹nr.›</a:t>
            </a:fld>
            <a:endParaRPr lang="en-GB" altLang="nl-NL"/>
          </a:p>
        </p:txBody>
      </p:sp>
    </p:spTree>
    <p:extLst>
      <p:ext uri="{BB962C8B-B14F-4D97-AF65-F5344CB8AC3E}">
        <p14:creationId xmlns:p14="http://schemas.microsoft.com/office/powerpoint/2010/main" val="162036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BE"/>
              <a:t>Titelstijl van model bewerken</a:t>
            </a:r>
            <a:endParaRPr lang="nl-NL"/>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9240ADB8-8CA3-4E46-88FA-B3ADDE73ABAB}"/>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04FDE3C-EAF7-5F4A-8984-2256B9030B3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BD247EC-4E13-044D-A1A8-72DF06464ECC}"/>
              </a:ext>
            </a:extLst>
          </p:cNvPr>
          <p:cNvSpPr>
            <a:spLocks noGrp="1" noChangeArrowheads="1"/>
          </p:cNvSpPr>
          <p:nvPr>
            <p:ph type="sldNum" sz="quarter" idx="12"/>
          </p:nvPr>
        </p:nvSpPr>
        <p:spPr>
          <a:ln/>
        </p:spPr>
        <p:txBody>
          <a:bodyPr/>
          <a:lstStyle>
            <a:lvl1pPr>
              <a:defRPr/>
            </a:lvl1pPr>
          </a:lstStyle>
          <a:p>
            <a:fld id="{E864859D-F6F7-5844-9B14-47206966E6C1}" type="slidenum">
              <a:rPr lang="en-GB" altLang="nl-NL"/>
              <a:pPr/>
              <a:t>‹nr.›</a:t>
            </a:fld>
            <a:endParaRPr lang="en-GB" altLang="nl-NL"/>
          </a:p>
        </p:txBody>
      </p:sp>
    </p:spTree>
    <p:extLst>
      <p:ext uri="{BB962C8B-B14F-4D97-AF65-F5344CB8AC3E}">
        <p14:creationId xmlns:p14="http://schemas.microsoft.com/office/powerpoint/2010/main" val="129201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idx="1"/>
          </p:nvPr>
        </p:nvSpPr>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BA33427C-4888-CD43-92F9-1E69896DE575}"/>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7ABB55E-54C9-AA42-918B-52CE4780431D}"/>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C0A1600-6CDC-804B-A0AB-6193DEA9E3E2}"/>
              </a:ext>
            </a:extLst>
          </p:cNvPr>
          <p:cNvSpPr>
            <a:spLocks noGrp="1" noChangeArrowheads="1"/>
          </p:cNvSpPr>
          <p:nvPr>
            <p:ph type="sldNum" sz="quarter" idx="12"/>
          </p:nvPr>
        </p:nvSpPr>
        <p:spPr>
          <a:ln/>
        </p:spPr>
        <p:txBody>
          <a:bodyPr/>
          <a:lstStyle>
            <a:lvl1pPr>
              <a:defRPr/>
            </a:lvl1pPr>
          </a:lstStyle>
          <a:p>
            <a:fld id="{AEADA1ED-3362-284C-B306-649DD26AF337}" type="slidenum">
              <a:rPr lang="en-GB" altLang="nl-NL"/>
              <a:pPr/>
              <a:t>‹nr.›</a:t>
            </a:fld>
            <a:endParaRPr lang="en-GB" altLang="nl-NL"/>
          </a:p>
        </p:txBody>
      </p:sp>
    </p:spTree>
    <p:extLst>
      <p:ext uri="{BB962C8B-B14F-4D97-AF65-F5344CB8AC3E}">
        <p14:creationId xmlns:p14="http://schemas.microsoft.com/office/powerpoint/2010/main" val="2752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Klik om de tekststijl van het model te bewerken</a:t>
            </a:r>
          </a:p>
        </p:txBody>
      </p:sp>
      <p:sp>
        <p:nvSpPr>
          <p:cNvPr id="4" name="Rectangle 4">
            <a:extLst>
              <a:ext uri="{FF2B5EF4-FFF2-40B4-BE49-F238E27FC236}">
                <a16:creationId xmlns:a16="http://schemas.microsoft.com/office/drawing/2014/main" id="{9ABE13BE-4E8A-8741-9B7F-7697299F06B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60964780-EFB5-2044-A474-6C6B3F0200B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0EB9934B-40EE-A44E-909F-9D849AF35AE8}"/>
              </a:ext>
            </a:extLst>
          </p:cNvPr>
          <p:cNvSpPr>
            <a:spLocks noGrp="1" noChangeArrowheads="1"/>
          </p:cNvSpPr>
          <p:nvPr>
            <p:ph type="sldNum" sz="quarter" idx="12"/>
          </p:nvPr>
        </p:nvSpPr>
        <p:spPr>
          <a:ln/>
        </p:spPr>
        <p:txBody>
          <a:bodyPr/>
          <a:lstStyle>
            <a:lvl1pPr>
              <a:defRPr/>
            </a:lvl1pPr>
          </a:lstStyle>
          <a:p>
            <a:fld id="{0CCCBFD6-F5C2-9641-94BF-E3983A52D7D5}" type="slidenum">
              <a:rPr lang="en-GB" altLang="nl-NL"/>
              <a:pPr/>
              <a:t>‹nr.›</a:t>
            </a:fld>
            <a:endParaRPr lang="en-GB" altLang="nl-NL"/>
          </a:p>
        </p:txBody>
      </p:sp>
    </p:spTree>
    <p:extLst>
      <p:ext uri="{BB962C8B-B14F-4D97-AF65-F5344CB8AC3E}">
        <p14:creationId xmlns:p14="http://schemas.microsoft.com/office/powerpoint/2010/main" val="178892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Rectangle 4">
            <a:extLst>
              <a:ext uri="{FF2B5EF4-FFF2-40B4-BE49-F238E27FC236}">
                <a16:creationId xmlns:a16="http://schemas.microsoft.com/office/drawing/2014/main" id="{A79C3F5C-5CBD-FF46-973C-0E884D09CF9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CE20ABBF-4DAB-5246-A2D4-51ADA0C64748}"/>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BBF448B5-338F-B347-B506-6D4CAE49D2D3}"/>
              </a:ext>
            </a:extLst>
          </p:cNvPr>
          <p:cNvSpPr>
            <a:spLocks noGrp="1" noChangeArrowheads="1"/>
          </p:cNvSpPr>
          <p:nvPr>
            <p:ph type="sldNum" sz="quarter" idx="12"/>
          </p:nvPr>
        </p:nvSpPr>
        <p:spPr>
          <a:ln/>
        </p:spPr>
        <p:txBody>
          <a:bodyPr/>
          <a:lstStyle>
            <a:lvl1pPr>
              <a:defRPr/>
            </a:lvl1pPr>
          </a:lstStyle>
          <a:p>
            <a:fld id="{4F0170D6-CCD7-9747-A264-593CDFF82A79}" type="slidenum">
              <a:rPr lang="en-GB" altLang="nl-NL"/>
              <a:pPr/>
              <a:t>‹nr.›</a:t>
            </a:fld>
            <a:endParaRPr lang="en-GB" altLang="nl-NL"/>
          </a:p>
        </p:txBody>
      </p:sp>
    </p:spTree>
    <p:extLst>
      <p:ext uri="{BB962C8B-B14F-4D97-AF65-F5344CB8AC3E}">
        <p14:creationId xmlns:p14="http://schemas.microsoft.com/office/powerpoint/2010/main" val="31239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BE"/>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7" name="Rectangle 4">
            <a:extLst>
              <a:ext uri="{FF2B5EF4-FFF2-40B4-BE49-F238E27FC236}">
                <a16:creationId xmlns:a16="http://schemas.microsoft.com/office/drawing/2014/main" id="{08C473DF-5065-D74B-AC33-62C967DCFEF4}"/>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8" name="Rectangle 5">
            <a:extLst>
              <a:ext uri="{FF2B5EF4-FFF2-40B4-BE49-F238E27FC236}">
                <a16:creationId xmlns:a16="http://schemas.microsoft.com/office/drawing/2014/main" id="{03C3DCD8-3890-5448-A96D-1CD3AF4DE7CA}"/>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9" name="Rectangle 6">
            <a:extLst>
              <a:ext uri="{FF2B5EF4-FFF2-40B4-BE49-F238E27FC236}">
                <a16:creationId xmlns:a16="http://schemas.microsoft.com/office/drawing/2014/main" id="{B80A60E7-5B66-554D-9694-00E3CBCD5F64}"/>
              </a:ext>
            </a:extLst>
          </p:cNvPr>
          <p:cNvSpPr>
            <a:spLocks noGrp="1" noChangeArrowheads="1"/>
          </p:cNvSpPr>
          <p:nvPr>
            <p:ph type="sldNum" sz="quarter" idx="12"/>
          </p:nvPr>
        </p:nvSpPr>
        <p:spPr>
          <a:ln/>
        </p:spPr>
        <p:txBody>
          <a:bodyPr/>
          <a:lstStyle>
            <a:lvl1pPr>
              <a:defRPr/>
            </a:lvl1pPr>
          </a:lstStyle>
          <a:p>
            <a:fld id="{AA32669C-4105-5A49-9A8A-0FF3F0FB9CA9}" type="slidenum">
              <a:rPr lang="en-GB" altLang="nl-NL"/>
              <a:pPr/>
              <a:t>‹nr.›</a:t>
            </a:fld>
            <a:endParaRPr lang="en-GB" altLang="nl-NL"/>
          </a:p>
        </p:txBody>
      </p:sp>
    </p:spTree>
    <p:extLst>
      <p:ext uri="{BB962C8B-B14F-4D97-AF65-F5344CB8AC3E}">
        <p14:creationId xmlns:p14="http://schemas.microsoft.com/office/powerpoint/2010/main" val="140901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Rectangle 4">
            <a:extLst>
              <a:ext uri="{FF2B5EF4-FFF2-40B4-BE49-F238E27FC236}">
                <a16:creationId xmlns:a16="http://schemas.microsoft.com/office/drawing/2014/main" id="{117CB13F-35BC-7D44-8852-1CF27F8D7C8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4" name="Rectangle 5">
            <a:extLst>
              <a:ext uri="{FF2B5EF4-FFF2-40B4-BE49-F238E27FC236}">
                <a16:creationId xmlns:a16="http://schemas.microsoft.com/office/drawing/2014/main" id="{E492290B-9E5F-CE44-8C3D-04C22BCE0396}"/>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5" name="Rectangle 6">
            <a:extLst>
              <a:ext uri="{FF2B5EF4-FFF2-40B4-BE49-F238E27FC236}">
                <a16:creationId xmlns:a16="http://schemas.microsoft.com/office/drawing/2014/main" id="{1B590ADF-5A3F-984C-BD98-3A1707566632}"/>
              </a:ext>
            </a:extLst>
          </p:cNvPr>
          <p:cNvSpPr>
            <a:spLocks noGrp="1" noChangeArrowheads="1"/>
          </p:cNvSpPr>
          <p:nvPr>
            <p:ph type="sldNum" sz="quarter" idx="12"/>
          </p:nvPr>
        </p:nvSpPr>
        <p:spPr>
          <a:ln/>
        </p:spPr>
        <p:txBody>
          <a:bodyPr/>
          <a:lstStyle>
            <a:lvl1pPr>
              <a:defRPr/>
            </a:lvl1pPr>
          </a:lstStyle>
          <a:p>
            <a:fld id="{F90F3C5D-B830-2B4A-8D37-8CD74395FAEE}" type="slidenum">
              <a:rPr lang="en-GB" altLang="nl-NL"/>
              <a:pPr/>
              <a:t>‹nr.›</a:t>
            </a:fld>
            <a:endParaRPr lang="en-GB" altLang="nl-NL"/>
          </a:p>
        </p:txBody>
      </p:sp>
    </p:spTree>
    <p:extLst>
      <p:ext uri="{BB962C8B-B14F-4D97-AF65-F5344CB8AC3E}">
        <p14:creationId xmlns:p14="http://schemas.microsoft.com/office/powerpoint/2010/main" val="170015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2A2CF2-17D0-E641-8860-131EFEAC5908}"/>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3" name="Rectangle 5">
            <a:extLst>
              <a:ext uri="{FF2B5EF4-FFF2-40B4-BE49-F238E27FC236}">
                <a16:creationId xmlns:a16="http://schemas.microsoft.com/office/drawing/2014/main" id="{FD1D6DC1-6C30-1848-AAE4-574DE9C01F1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4" name="Rectangle 6">
            <a:extLst>
              <a:ext uri="{FF2B5EF4-FFF2-40B4-BE49-F238E27FC236}">
                <a16:creationId xmlns:a16="http://schemas.microsoft.com/office/drawing/2014/main" id="{FC429F30-6705-384F-A946-A00E342611CE}"/>
              </a:ext>
            </a:extLst>
          </p:cNvPr>
          <p:cNvSpPr>
            <a:spLocks noGrp="1" noChangeArrowheads="1"/>
          </p:cNvSpPr>
          <p:nvPr>
            <p:ph type="sldNum" sz="quarter" idx="12"/>
          </p:nvPr>
        </p:nvSpPr>
        <p:spPr>
          <a:ln/>
        </p:spPr>
        <p:txBody>
          <a:bodyPr/>
          <a:lstStyle>
            <a:lvl1pPr>
              <a:defRPr/>
            </a:lvl1pPr>
          </a:lstStyle>
          <a:p>
            <a:fld id="{A1E3C9A4-F090-B94E-895B-284A9E537F2D}" type="slidenum">
              <a:rPr lang="en-GB" altLang="nl-NL"/>
              <a:pPr/>
              <a:t>‹nr.›</a:t>
            </a:fld>
            <a:endParaRPr lang="en-GB" altLang="nl-NL"/>
          </a:p>
        </p:txBody>
      </p:sp>
    </p:spTree>
    <p:extLst>
      <p:ext uri="{BB962C8B-B14F-4D97-AF65-F5344CB8AC3E}">
        <p14:creationId xmlns:p14="http://schemas.microsoft.com/office/powerpoint/2010/main" val="47221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9C2A49ED-F0C2-3648-B72E-74398B0D313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01996DA-8839-A043-A62E-653A894103F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521C7FAE-AAA0-A84C-A098-A8A51A3B1417}"/>
              </a:ext>
            </a:extLst>
          </p:cNvPr>
          <p:cNvSpPr>
            <a:spLocks noGrp="1" noChangeArrowheads="1"/>
          </p:cNvSpPr>
          <p:nvPr>
            <p:ph type="sldNum" sz="quarter" idx="12"/>
          </p:nvPr>
        </p:nvSpPr>
        <p:spPr>
          <a:ln/>
        </p:spPr>
        <p:txBody>
          <a:bodyPr/>
          <a:lstStyle>
            <a:lvl1pPr>
              <a:defRPr/>
            </a:lvl1pPr>
          </a:lstStyle>
          <a:p>
            <a:fld id="{A5204AF4-CA61-9C43-9AD9-420C8DAC6CF7}" type="slidenum">
              <a:rPr lang="en-GB" altLang="nl-NL"/>
              <a:pPr/>
              <a:t>‹nr.›</a:t>
            </a:fld>
            <a:endParaRPr lang="en-GB" altLang="nl-NL"/>
          </a:p>
        </p:txBody>
      </p:sp>
    </p:spTree>
    <p:extLst>
      <p:ext uri="{BB962C8B-B14F-4D97-AF65-F5344CB8AC3E}">
        <p14:creationId xmlns:p14="http://schemas.microsoft.com/office/powerpoint/2010/main" val="2502200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670EA691-ADAA-5848-98F5-78C76103C77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11D9611-D91A-F445-A33E-B453B94A34A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497124B6-9840-334F-9A59-D798928746EF}"/>
              </a:ext>
            </a:extLst>
          </p:cNvPr>
          <p:cNvSpPr>
            <a:spLocks noGrp="1" noChangeArrowheads="1"/>
          </p:cNvSpPr>
          <p:nvPr>
            <p:ph type="sldNum" sz="quarter" idx="12"/>
          </p:nvPr>
        </p:nvSpPr>
        <p:spPr>
          <a:ln/>
        </p:spPr>
        <p:txBody>
          <a:bodyPr/>
          <a:lstStyle>
            <a:lvl1pPr>
              <a:defRPr/>
            </a:lvl1pPr>
          </a:lstStyle>
          <a:p>
            <a:fld id="{75C5F146-8031-304B-B1D7-CF752468CAD3}" type="slidenum">
              <a:rPr lang="en-GB" altLang="nl-NL"/>
              <a:pPr/>
              <a:t>‹nr.›</a:t>
            </a:fld>
            <a:endParaRPr lang="en-GB" altLang="nl-NL"/>
          </a:p>
        </p:txBody>
      </p:sp>
    </p:spTree>
    <p:extLst>
      <p:ext uri="{BB962C8B-B14F-4D97-AF65-F5344CB8AC3E}">
        <p14:creationId xmlns:p14="http://schemas.microsoft.com/office/powerpoint/2010/main" val="334093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FD30FB-C050-2942-A15E-57EEA1BD9D7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NL"/>
              <a:t>Click to edit Master title style</a:t>
            </a:r>
          </a:p>
        </p:txBody>
      </p:sp>
      <p:sp>
        <p:nvSpPr>
          <p:cNvPr id="1027" name="Rectangle 3">
            <a:extLst>
              <a:ext uri="{FF2B5EF4-FFF2-40B4-BE49-F238E27FC236}">
                <a16:creationId xmlns:a16="http://schemas.microsoft.com/office/drawing/2014/main" id="{64FF2FB4-D547-0F48-A70F-2FCD81BCBC1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nl-NL"/>
              <a:t>Click to edit Master text styles</a:t>
            </a:r>
          </a:p>
          <a:p>
            <a:pPr lvl="1"/>
            <a:r>
              <a:rPr lang="en-GB" altLang="nl-NL"/>
              <a:t>Second level</a:t>
            </a:r>
          </a:p>
          <a:p>
            <a:pPr lvl="2"/>
            <a:r>
              <a:rPr lang="en-GB" altLang="nl-NL"/>
              <a:t>Third level</a:t>
            </a:r>
          </a:p>
          <a:p>
            <a:pPr lvl="3"/>
            <a:r>
              <a:rPr lang="en-GB" altLang="nl-NL"/>
              <a:t>Fourth level</a:t>
            </a:r>
          </a:p>
          <a:p>
            <a:pPr lvl="4"/>
            <a:r>
              <a:rPr lang="en-GB" altLang="nl-NL"/>
              <a:t>Fifth level</a:t>
            </a:r>
          </a:p>
        </p:txBody>
      </p:sp>
      <p:sp>
        <p:nvSpPr>
          <p:cNvPr id="1028" name="Rectangle 4">
            <a:extLst>
              <a:ext uri="{FF2B5EF4-FFF2-40B4-BE49-F238E27FC236}">
                <a16:creationId xmlns:a16="http://schemas.microsoft.com/office/drawing/2014/main" id="{8424A0B4-EA88-8D45-A18C-6D889873082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defRPr>
            </a:lvl1pPr>
          </a:lstStyle>
          <a:p>
            <a:pPr>
              <a:defRPr/>
            </a:pPr>
            <a:endParaRPr lang="en-GB" altLang="nl-NL"/>
          </a:p>
        </p:txBody>
      </p:sp>
      <p:sp>
        <p:nvSpPr>
          <p:cNvPr id="1029" name="Rectangle 5">
            <a:extLst>
              <a:ext uri="{FF2B5EF4-FFF2-40B4-BE49-F238E27FC236}">
                <a16:creationId xmlns:a16="http://schemas.microsoft.com/office/drawing/2014/main" id="{A52F1E22-66FE-8543-BF6F-2454CC9B144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defRPr>
            </a:lvl1pPr>
          </a:lstStyle>
          <a:p>
            <a:pPr>
              <a:defRPr/>
            </a:pPr>
            <a:endParaRPr lang="en-GB" altLang="nl-NL"/>
          </a:p>
        </p:txBody>
      </p:sp>
      <p:sp>
        <p:nvSpPr>
          <p:cNvPr id="1030" name="Rectangle 6">
            <a:extLst>
              <a:ext uri="{FF2B5EF4-FFF2-40B4-BE49-F238E27FC236}">
                <a16:creationId xmlns:a16="http://schemas.microsoft.com/office/drawing/2014/main" id="{57FC36D6-D9EC-7B46-97E5-49C9FCE476ED}"/>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vl1pPr>
          </a:lstStyle>
          <a:p>
            <a:fld id="{8E8E9EB3-BAED-BE4E-9492-8433907ADD8C}" type="slidenum">
              <a:rPr lang="en-GB" altLang="nl-NL"/>
              <a:pPr/>
              <a:t>‹nr.›</a:t>
            </a:fld>
            <a:endParaRPr lang="en-GB"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0" y="0"/>
            <a:ext cx="9144000" cy="1412776"/>
          </a:xfrm>
        </p:spPr>
        <p:txBody>
          <a:bodyPr/>
          <a:lstStyle/>
          <a:p>
            <a:r>
              <a:rPr lang="nl-BE" sz="2800" b="1" i="1" dirty="0">
                <a:solidFill>
                  <a:srgbClr val="002060"/>
                </a:solidFill>
                <a:latin typeface="Helvetica" pitchFamily="2" charset="0"/>
              </a:rPr>
              <a:t>Welkom op de tiende virtuele rondleiding in de Plantentuin, woensdag 12 mei 2021</a:t>
            </a:r>
          </a:p>
        </p:txBody>
      </p:sp>
      <p:sp>
        <p:nvSpPr>
          <p:cNvPr id="3" name="Tekstvak 2">
            <a:extLst>
              <a:ext uri="{FF2B5EF4-FFF2-40B4-BE49-F238E27FC236}">
                <a16:creationId xmlns:a16="http://schemas.microsoft.com/office/drawing/2014/main" id="{E10CB6A0-6960-8444-A99C-528387DD380A}"/>
              </a:ext>
            </a:extLst>
          </p:cNvPr>
          <p:cNvSpPr txBox="1"/>
          <p:nvPr/>
        </p:nvSpPr>
        <p:spPr>
          <a:xfrm>
            <a:off x="341530" y="1730723"/>
            <a:ext cx="8460940" cy="2246769"/>
          </a:xfrm>
          <a:prstGeom prst="rect">
            <a:avLst/>
          </a:prstGeom>
          <a:noFill/>
        </p:spPr>
        <p:txBody>
          <a:bodyPr wrap="square" rtlCol="0">
            <a:spAutoFit/>
          </a:bodyPr>
          <a:lstStyle/>
          <a:p>
            <a:r>
              <a:rPr lang="nl-BE" sz="2800" b="1" i="1" dirty="0">
                <a:solidFill>
                  <a:srgbClr val="002060"/>
                </a:solidFill>
                <a:latin typeface="Helvetica" pitchFamily="2" charset="0"/>
              </a:rPr>
              <a:t>Nieuws ?</a:t>
            </a:r>
          </a:p>
          <a:p>
            <a:endParaRPr lang="nl-BE" sz="2800" b="1" i="1" dirty="0">
              <a:solidFill>
                <a:srgbClr val="002060"/>
              </a:solidFill>
              <a:latin typeface="Helvetica" pitchFamily="2" charset="0"/>
            </a:endParaRPr>
          </a:p>
          <a:p>
            <a:r>
              <a:rPr lang="nl-BE" sz="2800" b="1" i="1" dirty="0">
                <a:solidFill>
                  <a:srgbClr val="002060"/>
                </a:solidFill>
                <a:latin typeface="Helvetica" pitchFamily="2" charset="0"/>
              </a:rPr>
              <a:t>Onze kleine reuzenaronskelk, Titaantje, komt binnenkort tot bloei. </a:t>
            </a:r>
          </a:p>
          <a:p>
            <a:r>
              <a:rPr lang="nl-BE" sz="2800" b="1" i="1" dirty="0">
                <a:solidFill>
                  <a:srgbClr val="002060"/>
                </a:solidFill>
                <a:latin typeface="Helvetica" pitchFamily="2" charset="0"/>
              </a:rPr>
              <a:t>Doet hij het, of doet hij het niet? </a:t>
            </a:r>
          </a:p>
        </p:txBody>
      </p:sp>
    </p:spTree>
    <p:extLst>
      <p:ext uri="{BB962C8B-B14F-4D97-AF65-F5344CB8AC3E}">
        <p14:creationId xmlns:p14="http://schemas.microsoft.com/office/powerpoint/2010/main" val="871341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863588" y="2835220"/>
            <a:ext cx="7416824" cy="1330436"/>
          </a:xfrm>
        </p:spPr>
        <p:txBody>
          <a:bodyPr/>
          <a:lstStyle/>
          <a:p>
            <a:r>
              <a:rPr lang="nl-BE" sz="2800" b="1" i="1" dirty="0">
                <a:solidFill>
                  <a:srgbClr val="002060"/>
                </a:solidFill>
                <a:latin typeface="Helvetica" pitchFamily="2" charset="0"/>
              </a:rPr>
              <a:t>Border Ledeganckstraat</a:t>
            </a:r>
            <a:br>
              <a:rPr lang="nl-BE" sz="2800" b="1" i="1" dirty="0">
                <a:solidFill>
                  <a:srgbClr val="002060"/>
                </a:solidFill>
                <a:latin typeface="Helvetica" pitchFamily="2" charset="0"/>
              </a:rPr>
            </a:br>
            <a:r>
              <a:rPr lang="nl-BE" sz="2800" b="1" i="1" dirty="0">
                <a:solidFill>
                  <a:srgbClr val="002060"/>
                </a:solidFill>
                <a:latin typeface="Helvetica" pitchFamily="2" charset="0"/>
              </a:rPr>
              <a:t>BLS</a:t>
            </a:r>
          </a:p>
        </p:txBody>
      </p:sp>
    </p:spTree>
    <p:extLst>
      <p:ext uri="{BB962C8B-B14F-4D97-AF65-F5344CB8AC3E}">
        <p14:creationId xmlns:p14="http://schemas.microsoft.com/office/powerpoint/2010/main" val="31887971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filiaal&#10;&#10;Automatisch gegenereerde beschrijving">
            <a:extLst>
              <a:ext uri="{FF2B5EF4-FFF2-40B4-BE49-F238E27FC236}">
                <a16:creationId xmlns:a16="http://schemas.microsoft.com/office/drawing/2014/main" id="{10DF7A58-5DE2-A74D-990D-72C470EF2E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38883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en, plant, blad&#10;&#10;Automatisch gegenereerde beschrijving">
            <a:extLst>
              <a:ext uri="{FF2B5EF4-FFF2-40B4-BE49-F238E27FC236}">
                <a16:creationId xmlns:a16="http://schemas.microsoft.com/office/drawing/2014/main" id="{2FC21ED5-3962-5142-B62B-376E0471B4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02735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CEDAA079-27A4-8F43-B274-8614FE14CE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65712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10;&#10;Automatisch gegenereerde beschrijving">
            <a:extLst>
              <a:ext uri="{FF2B5EF4-FFF2-40B4-BE49-F238E27FC236}">
                <a16:creationId xmlns:a16="http://schemas.microsoft.com/office/drawing/2014/main" id="{7A389390-5C19-CC4B-B553-DA3840379B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00730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os&#10;&#10;Automatisch gegenereerde beschrijving">
            <a:extLst>
              <a:ext uri="{FF2B5EF4-FFF2-40B4-BE49-F238E27FC236}">
                <a16:creationId xmlns:a16="http://schemas.microsoft.com/office/drawing/2014/main" id="{90E8A408-6310-D047-AA29-69481E98FB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80314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os&#10;&#10;Automatisch gegenereerde beschrijving">
            <a:extLst>
              <a:ext uri="{FF2B5EF4-FFF2-40B4-BE49-F238E27FC236}">
                <a16:creationId xmlns:a16="http://schemas.microsoft.com/office/drawing/2014/main" id="{DA711FDE-4EC3-9B49-AD01-F338968D56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49340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oen, plant&#10;&#10;Automatisch gegenereerde beschrijving">
            <a:extLst>
              <a:ext uri="{FF2B5EF4-FFF2-40B4-BE49-F238E27FC236}">
                <a16:creationId xmlns:a16="http://schemas.microsoft.com/office/drawing/2014/main" id="{035F19D8-9A18-B942-A083-EACFF87CF8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01755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ad, bos&#10;&#10;Automatisch gegenereerde beschrijving">
            <a:extLst>
              <a:ext uri="{FF2B5EF4-FFF2-40B4-BE49-F238E27FC236}">
                <a16:creationId xmlns:a16="http://schemas.microsoft.com/office/drawing/2014/main" id="{810061B2-E222-C445-917C-8040729B4F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77737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ond, plant&#10;&#10;Automatisch gegenereerde beschrijving">
            <a:extLst>
              <a:ext uri="{FF2B5EF4-FFF2-40B4-BE49-F238E27FC236}">
                <a16:creationId xmlns:a16="http://schemas.microsoft.com/office/drawing/2014/main" id="{710A429B-89A1-A746-B55B-8AAF8D7370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43156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struiken&#10;&#10;Automatisch gegenereerde beschrijving">
            <a:extLst>
              <a:ext uri="{FF2B5EF4-FFF2-40B4-BE49-F238E27FC236}">
                <a16:creationId xmlns:a16="http://schemas.microsoft.com/office/drawing/2014/main" id="{F3EBA531-2E91-7646-97F0-C845E7E97F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1585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oom, buiten, pad&#10;&#10;Automatisch gegenereerde beschrijving">
            <a:extLst>
              <a:ext uri="{FF2B5EF4-FFF2-40B4-BE49-F238E27FC236}">
                <a16:creationId xmlns:a16="http://schemas.microsoft.com/office/drawing/2014/main" id="{F5967A79-95F1-584C-A21A-6D58E05635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71751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oom, buiten, groen&#10;&#10;Automatisch gegenereerde beschrijving">
            <a:extLst>
              <a:ext uri="{FF2B5EF4-FFF2-40B4-BE49-F238E27FC236}">
                <a16:creationId xmlns:a16="http://schemas.microsoft.com/office/drawing/2014/main" id="{52F6DFC1-EEB5-7B4F-BFDB-E6A6BB7048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61534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groen&#10;&#10;Automatisch gegenereerde beschrijving">
            <a:extLst>
              <a:ext uri="{FF2B5EF4-FFF2-40B4-BE49-F238E27FC236}">
                <a16:creationId xmlns:a16="http://schemas.microsoft.com/office/drawing/2014/main" id="{CDC4FE38-5839-524B-AAAA-BF97ED0BF7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36325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 groen&#10;&#10;Automatisch gegenereerde beschrijving">
            <a:extLst>
              <a:ext uri="{FF2B5EF4-FFF2-40B4-BE49-F238E27FC236}">
                <a16:creationId xmlns:a16="http://schemas.microsoft.com/office/drawing/2014/main" id="{C7FF1CD2-4406-0C4D-A3D1-BEC4385321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90923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rond, plant&#10;&#10;Automatisch gegenereerde beschrijving">
            <a:extLst>
              <a:ext uri="{FF2B5EF4-FFF2-40B4-BE49-F238E27FC236}">
                <a16:creationId xmlns:a16="http://schemas.microsoft.com/office/drawing/2014/main" id="{C1088213-47CF-3E4B-B33D-F456DC4CCD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36306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rgbClr val="002060"/>
                </a:solidFill>
                <a:latin typeface="Helvetica" pitchFamily="2" charset="0"/>
              </a:rPr>
              <a:t>Planten en Mensen</a:t>
            </a:r>
            <a:br>
              <a:rPr lang="nl-BE" sz="2800" b="1" i="1" dirty="0">
                <a:solidFill>
                  <a:srgbClr val="002060"/>
                </a:solidFill>
                <a:latin typeface="Helvetica" pitchFamily="2" charset="0"/>
              </a:rPr>
            </a:br>
            <a:r>
              <a:rPr lang="nl-BE" sz="2800" b="1" i="1" dirty="0">
                <a:solidFill>
                  <a:srgbClr val="002060"/>
                </a:solidFill>
                <a:latin typeface="Helvetica" pitchFamily="2" charset="0"/>
              </a:rPr>
              <a:t>PLM</a:t>
            </a:r>
          </a:p>
        </p:txBody>
      </p:sp>
    </p:spTree>
    <p:extLst>
      <p:ext uri="{BB962C8B-B14F-4D97-AF65-F5344CB8AC3E}">
        <p14:creationId xmlns:p14="http://schemas.microsoft.com/office/powerpoint/2010/main" val="28218127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boom, buiten, plant&#10;&#10;Automatisch gegenereerde beschrijving">
            <a:extLst>
              <a:ext uri="{FF2B5EF4-FFF2-40B4-BE49-F238E27FC236}">
                <a16:creationId xmlns:a16="http://schemas.microsoft.com/office/drawing/2014/main" id="{36A01AC6-1840-634C-BC0A-87768D22E3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6858000"/>
          </a:xfrm>
          <a:prstGeom prst="rect">
            <a:avLst/>
          </a:prstGeom>
        </p:spPr>
      </p:pic>
    </p:spTree>
    <p:extLst>
      <p:ext uri="{BB962C8B-B14F-4D97-AF65-F5344CB8AC3E}">
        <p14:creationId xmlns:p14="http://schemas.microsoft.com/office/powerpoint/2010/main" val="17902346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E60C33C2-04BF-C149-955B-F1449E84FA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50759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tuin&#10;&#10;Automatisch gegenereerde beschrijving">
            <a:extLst>
              <a:ext uri="{FF2B5EF4-FFF2-40B4-BE49-F238E27FC236}">
                <a16:creationId xmlns:a16="http://schemas.microsoft.com/office/drawing/2014/main" id="{10E82C67-432B-F448-85DC-082992566E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93290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groen&#10;&#10;Automatisch gegenereerde beschrijving">
            <a:extLst>
              <a:ext uri="{FF2B5EF4-FFF2-40B4-BE49-F238E27FC236}">
                <a16:creationId xmlns:a16="http://schemas.microsoft.com/office/drawing/2014/main" id="{CFE5E7F3-E75E-094A-AD38-DC1D2F2E1C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6858000"/>
          </a:xfrm>
          <a:prstGeom prst="rect">
            <a:avLst/>
          </a:prstGeom>
        </p:spPr>
      </p:pic>
    </p:spTree>
    <p:extLst>
      <p:ext uri="{BB962C8B-B14F-4D97-AF65-F5344CB8AC3E}">
        <p14:creationId xmlns:p14="http://schemas.microsoft.com/office/powerpoint/2010/main" val="11191113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ond, plant&#10;&#10;Automatisch gegenereerde beschrijving">
            <a:extLst>
              <a:ext uri="{FF2B5EF4-FFF2-40B4-BE49-F238E27FC236}">
                <a16:creationId xmlns:a16="http://schemas.microsoft.com/office/drawing/2014/main" id="{646EA360-5FA3-B345-8C94-224B627B56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7703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oom, tuin&#10;&#10;Automatisch gegenereerde beschrijving">
            <a:extLst>
              <a:ext uri="{FF2B5EF4-FFF2-40B4-BE49-F238E27FC236}">
                <a16:creationId xmlns:a16="http://schemas.microsoft.com/office/drawing/2014/main" id="{90B522D5-E6FD-ED4B-B13C-B9C1EAD454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98969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43A2C7-809E-644A-B20C-287FDC26C6B2}"/>
              </a:ext>
            </a:extLst>
          </p:cNvPr>
          <p:cNvSpPr>
            <a:spLocks noGrp="1"/>
          </p:cNvSpPr>
          <p:nvPr>
            <p:ph type="title"/>
          </p:nvPr>
        </p:nvSpPr>
        <p:spPr>
          <a:xfrm>
            <a:off x="685800" y="2786063"/>
            <a:ext cx="7772400" cy="1143000"/>
          </a:xfrm>
        </p:spPr>
        <p:txBody>
          <a:bodyPr/>
          <a:lstStyle/>
          <a:p>
            <a:r>
              <a:rPr lang="nl-BE" sz="2800" b="1" i="1" dirty="0">
                <a:solidFill>
                  <a:srgbClr val="002060"/>
                </a:solidFill>
                <a:latin typeface="Helvetica" pitchFamily="2" charset="0"/>
              </a:rPr>
              <a:t>Serres</a:t>
            </a:r>
          </a:p>
        </p:txBody>
      </p:sp>
    </p:spTree>
    <p:extLst>
      <p:ext uri="{BB962C8B-B14F-4D97-AF65-F5344CB8AC3E}">
        <p14:creationId xmlns:p14="http://schemas.microsoft.com/office/powerpoint/2010/main" val="25098057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10;&#10;Automatisch gegenereerde beschrijving">
            <a:extLst>
              <a:ext uri="{FF2B5EF4-FFF2-40B4-BE49-F238E27FC236}">
                <a16:creationId xmlns:a16="http://schemas.microsoft.com/office/drawing/2014/main" id="{84E4BF3E-C8D6-8D43-833C-747D931494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82675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oom, palm&#10;&#10;Automatisch gegenereerde beschrijving">
            <a:extLst>
              <a:ext uri="{FF2B5EF4-FFF2-40B4-BE49-F238E27FC236}">
                <a16:creationId xmlns:a16="http://schemas.microsoft.com/office/drawing/2014/main" id="{450D7112-FF2E-6C40-BACE-D975081171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90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tuin&#10;&#10;Automatisch gegenereerde beschrijving">
            <a:extLst>
              <a:ext uri="{FF2B5EF4-FFF2-40B4-BE49-F238E27FC236}">
                <a16:creationId xmlns:a16="http://schemas.microsoft.com/office/drawing/2014/main" id="{B3642F88-A199-C347-B2E5-5302C88B63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6136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loem&#10;&#10;Automatisch gegenereerde beschrijving">
            <a:extLst>
              <a:ext uri="{FF2B5EF4-FFF2-40B4-BE49-F238E27FC236}">
                <a16:creationId xmlns:a16="http://schemas.microsoft.com/office/drawing/2014/main" id="{E5F49821-1876-AE48-A265-8D0D253BC2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6858000"/>
          </a:xfrm>
          <a:prstGeom prst="rect">
            <a:avLst/>
          </a:prstGeom>
        </p:spPr>
      </p:pic>
    </p:spTree>
    <p:extLst>
      <p:ext uri="{BB962C8B-B14F-4D97-AF65-F5344CB8AC3E}">
        <p14:creationId xmlns:p14="http://schemas.microsoft.com/office/powerpoint/2010/main" val="2763527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rgbClr val="002060"/>
                </a:solidFill>
                <a:latin typeface="Helvetica" pitchFamily="2" charset="0"/>
              </a:rPr>
              <a:t>Rotstuin</a:t>
            </a:r>
            <a:br>
              <a:rPr lang="nl-BE" sz="2800" b="1" i="1" dirty="0">
                <a:solidFill>
                  <a:srgbClr val="002060"/>
                </a:solidFill>
                <a:latin typeface="Helvetica" pitchFamily="2" charset="0"/>
              </a:rPr>
            </a:br>
            <a:r>
              <a:rPr lang="nl-BE" sz="2800" b="1" i="1" dirty="0">
                <a:solidFill>
                  <a:srgbClr val="002060"/>
                </a:solidFill>
                <a:latin typeface="Helvetica" pitchFamily="2" charset="0"/>
              </a:rPr>
              <a:t>RTS</a:t>
            </a:r>
          </a:p>
        </p:txBody>
      </p:sp>
    </p:spTree>
    <p:extLst>
      <p:ext uri="{BB962C8B-B14F-4D97-AF65-F5344CB8AC3E}">
        <p14:creationId xmlns:p14="http://schemas.microsoft.com/office/powerpoint/2010/main" val="1557628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 tuin&#10;&#10;Automatisch gegenereerde beschrijving">
            <a:extLst>
              <a:ext uri="{FF2B5EF4-FFF2-40B4-BE49-F238E27FC236}">
                <a16:creationId xmlns:a16="http://schemas.microsoft.com/office/drawing/2014/main" id="{43005797-94C4-7F4B-B15E-4B23548BAB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4856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tuin&#10;&#10;Automatisch gegenereerde beschrijving">
            <a:extLst>
              <a:ext uri="{FF2B5EF4-FFF2-40B4-BE49-F238E27FC236}">
                <a16:creationId xmlns:a16="http://schemas.microsoft.com/office/drawing/2014/main" id="{EC0C5188-731F-EA48-A397-337CB93B51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7714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01303F32-E238-B54C-9F52-A575685CF4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3469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schimmels, buiten&#10;&#10;Automatisch gegenereerde beschrijving">
            <a:extLst>
              <a:ext uri="{FF2B5EF4-FFF2-40B4-BE49-F238E27FC236}">
                <a16:creationId xmlns:a16="http://schemas.microsoft.com/office/drawing/2014/main" id="{8D992E26-D553-F74C-A624-03A661A3E3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2232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weg, boom, buiten&#10;&#10;Automatisch gegenereerde beschrijving">
            <a:extLst>
              <a:ext uri="{FF2B5EF4-FFF2-40B4-BE49-F238E27FC236}">
                <a16:creationId xmlns:a16="http://schemas.microsoft.com/office/drawing/2014/main" id="{B0835FCC-3021-EE4B-B0D5-BD1EAA3CFF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0604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10;&#10;Automatisch gegenereerde beschrijving">
            <a:extLst>
              <a:ext uri="{FF2B5EF4-FFF2-40B4-BE49-F238E27FC236}">
                <a16:creationId xmlns:a16="http://schemas.microsoft.com/office/drawing/2014/main" id="{BB42974E-70A0-494A-962C-1AC96CE9D7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24"/>
            <a:ext cx="9144000" cy="6858000"/>
          </a:xfrm>
          <a:prstGeom prst="rect">
            <a:avLst/>
          </a:prstGeom>
        </p:spPr>
      </p:pic>
    </p:spTree>
    <p:extLst>
      <p:ext uri="{BB962C8B-B14F-4D97-AF65-F5344CB8AC3E}">
        <p14:creationId xmlns:p14="http://schemas.microsoft.com/office/powerpoint/2010/main" val="1455280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bloem&#10;&#10;Automatisch gegenereerde beschrijving">
            <a:extLst>
              <a:ext uri="{FF2B5EF4-FFF2-40B4-BE49-F238E27FC236}">
                <a16:creationId xmlns:a16="http://schemas.microsoft.com/office/drawing/2014/main" id="{D69852B2-AD90-1C45-A657-D2355921BD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0410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rots, buiten, plant&#10;&#10;Automatisch gegenereerde beschrijving">
            <a:extLst>
              <a:ext uri="{FF2B5EF4-FFF2-40B4-BE49-F238E27FC236}">
                <a16:creationId xmlns:a16="http://schemas.microsoft.com/office/drawing/2014/main" id="{7BB84851-3F86-2F41-A592-E6EC2E41AE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24"/>
            <a:ext cx="9144000" cy="6858000"/>
          </a:xfrm>
          <a:prstGeom prst="rect">
            <a:avLst/>
          </a:prstGeom>
        </p:spPr>
      </p:pic>
    </p:spTree>
    <p:extLst>
      <p:ext uri="{BB962C8B-B14F-4D97-AF65-F5344CB8AC3E}">
        <p14:creationId xmlns:p14="http://schemas.microsoft.com/office/powerpoint/2010/main" val="254692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loem, plant, tuin&#10;&#10;Automatisch gegenereerde beschrijving">
            <a:extLst>
              <a:ext uri="{FF2B5EF4-FFF2-40B4-BE49-F238E27FC236}">
                <a16:creationId xmlns:a16="http://schemas.microsoft.com/office/drawing/2014/main" id="{1F10367C-39A3-5346-BBB5-0E6E238038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9099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tuin&#10;&#10;Automatisch gegenereerde beschrijving">
            <a:extLst>
              <a:ext uri="{FF2B5EF4-FFF2-40B4-BE49-F238E27FC236}">
                <a16:creationId xmlns:a16="http://schemas.microsoft.com/office/drawing/2014/main" id="{FE842286-EEE3-8D43-A788-962D574B21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6331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rots, plant&#10;&#10;Automatisch gegenereerde beschrijving">
            <a:extLst>
              <a:ext uri="{FF2B5EF4-FFF2-40B4-BE49-F238E27FC236}">
                <a16:creationId xmlns:a16="http://schemas.microsoft.com/office/drawing/2014/main" id="{2C1CDBA6-0494-8849-A844-0581261761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9464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en, fruit, plant&#10;&#10;Automatisch gegenereerde beschrijving">
            <a:extLst>
              <a:ext uri="{FF2B5EF4-FFF2-40B4-BE49-F238E27FC236}">
                <a16:creationId xmlns:a16="http://schemas.microsoft.com/office/drawing/2014/main" id="{391CD951-3F22-7944-9696-DDB4872D07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6039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rots, grond, steen&#10;&#10;Automatisch gegenereerde beschrijving">
            <a:extLst>
              <a:ext uri="{FF2B5EF4-FFF2-40B4-BE49-F238E27FC236}">
                <a16:creationId xmlns:a16="http://schemas.microsoft.com/office/drawing/2014/main" id="{2807D09A-2832-9440-A244-13287ED656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9116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085529D2-434B-D847-805F-A15DC2B470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77178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schimmels&#10;&#10;Automatisch gegenereerde beschrijving">
            <a:extLst>
              <a:ext uri="{FF2B5EF4-FFF2-40B4-BE49-F238E27FC236}">
                <a16:creationId xmlns:a16="http://schemas.microsoft.com/office/drawing/2014/main" id="{BBEF6AB4-BDD3-4841-B4FE-6949512E38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2053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lucht, grond&#10;&#10;Automatisch gegenereerde beschrijving">
            <a:extLst>
              <a:ext uri="{FF2B5EF4-FFF2-40B4-BE49-F238E27FC236}">
                <a16:creationId xmlns:a16="http://schemas.microsoft.com/office/drawing/2014/main" id="{705A72BC-7F41-BA46-B094-AA30135545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7049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rots, bloem, schimmels&#10;&#10;Automatisch gegenereerde beschrijving">
            <a:extLst>
              <a:ext uri="{FF2B5EF4-FFF2-40B4-BE49-F238E27FC236}">
                <a16:creationId xmlns:a16="http://schemas.microsoft.com/office/drawing/2014/main" id="{8052FB12-06F1-4A4F-8A92-444E509773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5928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 tuin&#10;&#10;Automatisch gegenereerde beschrijving">
            <a:extLst>
              <a:ext uri="{FF2B5EF4-FFF2-40B4-BE49-F238E27FC236}">
                <a16:creationId xmlns:a16="http://schemas.microsoft.com/office/drawing/2014/main" id="{41CC902B-EF24-2942-B41A-9F9EE4ABD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8325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tuin, plant&#10;&#10;Automatisch gegenereerde beschrijving">
            <a:extLst>
              <a:ext uri="{FF2B5EF4-FFF2-40B4-BE49-F238E27FC236}">
                <a16:creationId xmlns:a16="http://schemas.microsoft.com/office/drawing/2014/main" id="{2662C6DC-ED4C-484C-8F27-3CD370D492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5156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rgbClr val="002060"/>
                </a:solidFill>
                <a:latin typeface="Helvetica" pitchFamily="2" charset="0"/>
              </a:rPr>
              <a:t>Systematiek Eudicotylen</a:t>
            </a:r>
            <a:br>
              <a:rPr lang="nl-BE" sz="2800" b="1" i="1" dirty="0">
                <a:solidFill>
                  <a:srgbClr val="002060"/>
                </a:solidFill>
                <a:latin typeface="Helvetica" pitchFamily="2" charset="0"/>
              </a:rPr>
            </a:br>
            <a:r>
              <a:rPr lang="nl-BE" sz="2800" b="1" i="1" dirty="0">
                <a:solidFill>
                  <a:srgbClr val="002060"/>
                </a:solidFill>
                <a:latin typeface="Helvetica" pitchFamily="2" charset="0"/>
              </a:rPr>
              <a:t>SEU</a:t>
            </a:r>
          </a:p>
        </p:txBody>
      </p:sp>
    </p:spTree>
    <p:extLst>
      <p:ext uri="{BB962C8B-B14F-4D97-AF65-F5344CB8AC3E}">
        <p14:creationId xmlns:p14="http://schemas.microsoft.com/office/powerpoint/2010/main" val="1375306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plant&#10;&#10;Automatisch gegenereerde beschrijving">
            <a:extLst>
              <a:ext uri="{FF2B5EF4-FFF2-40B4-BE49-F238E27FC236}">
                <a16:creationId xmlns:a16="http://schemas.microsoft.com/office/drawing/2014/main" id="{6A8C03D1-FF31-CE41-AED5-6978DE4729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0233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ebouw, lucht&#10;&#10;Automatisch gegenereerde beschrijving">
            <a:extLst>
              <a:ext uri="{FF2B5EF4-FFF2-40B4-BE49-F238E27FC236}">
                <a16:creationId xmlns:a16="http://schemas.microsoft.com/office/drawing/2014/main" id="{98DCE593-EC81-B346-91B1-1A3979E54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3666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boom, stof&#10;&#10;Automatisch gegenereerde beschrijving">
            <a:extLst>
              <a:ext uri="{FF2B5EF4-FFF2-40B4-BE49-F238E27FC236}">
                <a16:creationId xmlns:a16="http://schemas.microsoft.com/office/drawing/2014/main" id="{89335C07-1540-4544-8C2E-F00C1B0714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7505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 plant&#10;&#10;Automatisch gegenereerde beschrijving">
            <a:extLst>
              <a:ext uri="{FF2B5EF4-FFF2-40B4-BE49-F238E27FC236}">
                <a16:creationId xmlns:a16="http://schemas.microsoft.com/office/drawing/2014/main" id="{7D6B2CDE-5840-5445-82B9-B87F81A8A3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4218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en, tuin&#10;&#10;Automatisch gegenereerde beschrijving">
            <a:extLst>
              <a:ext uri="{FF2B5EF4-FFF2-40B4-BE49-F238E27FC236}">
                <a16:creationId xmlns:a16="http://schemas.microsoft.com/office/drawing/2014/main" id="{2AA6D3B0-78BE-AC4D-A242-162361DF4A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8482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D31AAAC4-D2AC-1C48-82CF-1229D29290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9067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boom, plant&#10;&#10;Automatisch gegenereerde beschrijving">
            <a:extLst>
              <a:ext uri="{FF2B5EF4-FFF2-40B4-BE49-F238E27FC236}">
                <a16:creationId xmlns:a16="http://schemas.microsoft.com/office/drawing/2014/main" id="{871F6A1A-5303-014A-9A5D-FCAF35A499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8065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boom&#10;&#10;Automatisch gegenereerde beschrijving">
            <a:extLst>
              <a:ext uri="{FF2B5EF4-FFF2-40B4-BE49-F238E27FC236}">
                <a16:creationId xmlns:a16="http://schemas.microsoft.com/office/drawing/2014/main" id="{5B38963E-BF4C-5F45-A8D8-BFF79F6394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1872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loem&#10;&#10;Automatisch gegenereerde beschrijving">
            <a:extLst>
              <a:ext uri="{FF2B5EF4-FFF2-40B4-BE49-F238E27FC236}">
                <a16:creationId xmlns:a16="http://schemas.microsoft.com/office/drawing/2014/main" id="{EA12D54D-BBF8-7B41-B401-9D86A4D1FE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0603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bloem&#10;&#10;Automatisch gegenereerde beschrijving">
            <a:extLst>
              <a:ext uri="{FF2B5EF4-FFF2-40B4-BE49-F238E27FC236}">
                <a16:creationId xmlns:a16="http://schemas.microsoft.com/office/drawing/2014/main" id="{F957B190-784D-DE4D-8141-835286A7DE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391759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anemoon&#10;&#10;Automatisch gegenereerde beschrijving">
            <a:extLst>
              <a:ext uri="{FF2B5EF4-FFF2-40B4-BE49-F238E27FC236}">
                <a16:creationId xmlns:a16="http://schemas.microsoft.com/office/drawing/2014/main" id="{2265F8B8-F280-0A40-9135-36439E1B8B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9557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oen, blad&#10;&#10;Automatisch gegenereerde beschrijving">
            <a:extLst>
              <a:ext uri="{FF2B5EF4-FFF2-40B4-BE49-F238E27FC236}">
                <a16:creationId xmlns:a16="http://schemas.microsoft.com/office/drawing/2014/main" id="{B60B3473-7BE4-C242-B90D-DB177B35D3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5539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groen, blad&#10;&#10;Automatisch gegenereerde beschrijving">
            <a:extLst>
              <a:ext uri="{FF2B5EF4-FFF2-40B4-BE49-F238E27FC236}">
                <a16:creationId xmlns:a16="http://schemas.microsoft.com/office/drawing/2014/main" id="{85CC2800-1A26-E04D-8138-CBC121BF57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9156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as, bloem, sierpostelein&#10;&#10;Automatisch gegenereerde beschrijving">
            <a:extLst>
              <a:ext uri="{FF2B5EF4-FFF2-40B4-BE49-F238E27FC236}">
                <a16:creationId xmlns:a16="http://schemas.microsoft.com/office/drawing/2014/main" id="{35BF45DF-AB99-AD4C-B2D9-1054D25D6B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0141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tuin&#10;&#10;Automatisch gegenereerde beschrijving">
            <a:extLst>
              <a:ext uri="{FF2B5EF4-FFF2-40B4-BE49-F238E27FC236}">
                <a16:creationId xmlns:a16="http://schemas.microsoft.com/office/drawing/2014/main" id="{17D88C52-98E4-E642-BB87-3A487A811A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39197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groen, bloem&#10;&#10;Automatisch gegenereerde beschrijving">
            <a:extLst>
              <a:ext uri="{FF2B5EF4-FFF2-40B4-BE49-F238E27FC236}">
                <a16:creationId xmlns:a16="http://schemas.microsoft.com/office/drawing/2014/main" id="{4F6F2AF0-79AB-F44A-B0B2-9EDFB80748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6388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67622A5-952E-984F-B83A-3756326444B4}"/>
              </a:ext>
            </a:extLst>
          </p:cNvPr>
          <p:cNvSpPr>
            <a:spLocks noGrp="1"/>
          </p:cNvSpPr>
          <p:nvPr>
            <p:ph type="title"/>
          </p:nvPr>
        </p:nvSpPr>
        <p:spPr>
          <a:xfrm>
            <a:off x="685800" y="2928938"/>
            <a:ext cx="7772400" cy="1143000"/>
          </a:xfrm>
        </p:spPr>
        <p:txBody>
          <a:bodyPr/>
          <a:lstStyle/>
          <a:p>
            <a:r>
              <a:rPr lang="nl-BE" sz="2800" b="1" i="1" dirty="0">
                <a:solidFill>
                  <a:srgbClr val="002060"/>
                </a:solidFill>
                <a:latin typeface="Helvetica" pitchFamily="2" charset="0"/>
              </a:rPr>
              <a:t>Border Subtropica</a:t>
            </a:r>
            <a:br>
              <a:rPr lang="nl-BE" sz="2800" b="1" i="1" dirty="0">
                <a:solidFill>
                  <a:srgbClr val="002060"/>
                </a:solidFill>
                <a:latin typeface="Helvetica" pitchFamily="2" charset="0"/>
              </a:rPr>
            </a:br>
            <a:r>
              <a:rPr lang="nl-BE" sz="2800" b="1" i="1" dirty="0">
                <a:solidFill>
                  <a:srgbClr val="002060"/>
                </a:solidFill>
                <a:latin typeface="Helvetica" pitchFamily="2" charset="0"/>
              </a:rPr>
              <a:t>BST</a:t>
            </a:r>
          </a:p>
        </p:txBody>
      </p:sp>
    </p:spTree>
    <p:extLst>
      <p:ext uri="{BB962C8B-B14F-4D97-AF65-F5344CB8AC3E}">
        <p14:creationId xmlns:p14="http://schemas.microsoft.com/office/powerpoint/2010/main" val="2966085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lucht&#10;&#10;Automatisch gegenereerde beschrijving">
            <a:extLst>
              <a:ext uri="{FF2B5EF4-FFF2-40B4-BE49-F238E27FC236}">
                <a16:creationId xmlns:a16="http://schemas.microsoft.com/office/drawing/2014/main" id="{C3282507-2B9C-854C-A478-6808734BF6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8151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 hout&#10;&#10;Automatisch gegenereerde beschrijving">
            <a:extLst>
              <a:ext uri="{FF2B5EF4-FFF2-40B4-BE49-F238E27FC236}">
                <a16:creationId xmlns:a16="http://schemas.microsoft.com/office/drawing/2014/main" id="{404D5606-C711-BB4E-B7B3-2D12F230AB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0804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stoeprand&#10;&#10;Automatisch gegenereerde beschrijving">
            <a:extLst>
              <a:ext uri="{FF2B5EF4-FFF2-40B4-BE49-F238E27FC236}">
                <a16:creationId xmlns:a16="http://schemas.microsoft.com/office/drawing/2014/main" id="{D468230F-A1E2-1449-A623-3D201164EE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03928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stof&#10;&#10;Automatisch gegenereerde beschrijving">
            <a:extLst>
              <a:ext uri="{FF2B5EF4-FFF2-40B4-BE49-F238E27FC236}">
                <a16:creationId xmlns:a16="http://schemas.microsoft.com/office/drawing/2014/main" id="{E14CE333-D79E-9042-B8F2-B28F54FC8A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56412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D7EA72AF-8F9E-D24F-A6C2-ABE301D460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6640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slang&#10;&#10;Automatisch gegenereerde beschrijving">
            <a:extLst>
              <a:ext uri="{FF2B5EF4-FFF2-40B4-BE49-F238E27FC236}">
                <a16:creationId xmlns:a16="http://schemas.microsoft.com/office/drawing/2014/main" id="{F332E002-6F29-3E4F-B0D6-CA5550116E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657"/>
            <a:ext cx="9144000" cy="6858000"/>
          </a:xfrm>
          <a:prstGeom prst="rect">
            <a:avLst/>
          </a:prstGeom>
        </p:spPr>
      </p:pic>
    </p:spTree>
    <p:extLst>
      <p:ext uri="{BB962C8B-B14F-4D97-AF65-F5344CB8AC3E}">
        <p14:creationId xmlns:p14="http://schemas.microsoft.com/office/powerpoint/2010/main" val="2971259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02315-1AB2-6F45-AC0A-913154D8FB67}"/>
              </a:ext>
            </a:extLst>
          </p:cNvPr>
          <p:cNvSpPr>
            <a:spLocks noGrp="1"/>
          </p:cNvSpPr>
          <p:nvPr>
            <p:ph type="title"/>
          </p:nvPr>
        </p:nvSpPr>
        <p:spPr>
          <a:xfrm>
            <a:off x="685800" y="2786063"/>
            <a:ext cx="7772400" cy="1143000"/>
          </a:xfrm>
        </p:spPr>
        <p:txBody>
          <a:bodyPr/>
          <a:lstStyle/>
          <a:p>
            <a:r>
              <a:rPr lang="nl-BE" sz="2800" b="1" i="1" dirty="0">
                <a:solidFill>
                  <a:srgbClr val="002060"/>
                </a:solidFill>
                <a:latin typeface="Helvetica" pitchFamily="2" charset="0"/>
              </a:rPr>
              <a:t>Border Victoriakas</a:t>
            </a:r>
            <a:br>
              <a:rPr lang="nl-BE" sz="2800" b="1" i="1" dirty="0">
                <a:solidFill>
                  <a:srgbClr val="002060"/>
                </a:solidFill>
                <a:latin typeface="Helvetica" pitchFamily="2" charset="0"/>
              </a:rPr>
            </a:br>
            <a:r>
              <a:rPr lang="nl-BE" sz="2800" b="1" i="1" dirty="0">
                <a:solidFill>
                  <a:srgbClr val="002060"/>
                </a:solidFill>
                <a:latin typeface="Helvetica" pitchFamily="2" charset="0"/>
              </a:rPr>
              <a:t>BVK</a:t>
            </a:r>
          </a:p>
        </p:txBody>
      </p:sp>
    </p:spTree>
    <p:extLst>
      <p:ext uri="{BB962C8B-B14F-4D97-AF65-F5344CB8AC3E}">
        <p14:creationId xmlns:p14="http://schemas.microsoft.com/office/powerpoint/2010/main" val="4582246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roeikas, tuin&#10;&#10;Automatisch gegenereerde beschrijving">
            <a:extLst>
              <a:ext uri="{FF2B5EF4-FFF2-40B4-BE49-F238E27FC236}">
                <a16:creationId xmlns:a16="http://schemas.microsoft.com/office/drawing/2014/main" id="{F8DBB4F0-A937-B34F-862E-76AEE1DB4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6557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grond, plant&#10;&#10;Automatisch gegenereerde beschrijving">
            <a:extLst>
              <a:ext uri="{FF2B5EF4-FFF2-40B4-BE49-F238E27FC236}">
                <a16:creationId xmlns:a16="http://schemas.microsoft.com/office/drawing/2014/main" id="{65514B4F-B13C-B242-A002-FB04518254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73725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10;&#10;Automatisch gegenereerde beschrijving">
            <a:extLst>
              <a:ext uri="{FF2B5EF4-FFF2-40B4-BE49-F238E27FC236}">
                <a16:creationId xmlns:a16="http://schemas.microsoft.com/office/drawing/2014/main" id="{8DBFEC61-95C8-7A4E-A7D0-732D801D9C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8042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843A281C-453E-1A40-AB4C-C4A9DA8C9B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9340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plant, palm, buiten&#10;&#10;Automatisch gegenereerde beschrijving">
            <a:extLst>
              <a:ext uri="{FF2B5EF4-FFF2-40B4-BE49-F238E27FC236}">
                <a16:creationId xmlns:a16="http://schemas.microsoft.com/office/drawing/2014/main" id="{4602F49A-BD2E-1A42-9F39-C0040C2A9C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03866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uiten, gras, grond, plant&#10;&#10;Automatisch gegenereerde beschrijving">
            <a:extLst>
              <a:ext uri="{FF2B5EF4-FFF2-40B4-BE49-F238E27FC236}">
                <a16:creationId xmlns:a16="http://schemas.microsoft.com/office/drawing/2014/main" id="{645C8C36-A837-B24C-81CA-66BE793D2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57" y="23410"/>
            <a:ext cx="9144000" cy="6858000"/>
          </a:xfrm>
          <a:prstGeom prst="rect">
            <a:avLst/>
          </a:prstGeom>
        </p:spPr>
      </p:pic>
    </p:spTree>
    <p:extLst>
      <p:ext uri="{BB962C8B-B14F-4D97-AF65-F5344CB8AC3E}">
        <p14:creationId xmlns:p14="http://schemas.microsoft.com/office/powerpoint/2010/main" val="20669957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tuin&#10;&#10;Automatisch gegenereerde beschrijving">
            <a:extLst>
              <a:ext uri="{FF2B5EF4-FFF2-40B4-BE49-F238E27FC236}">
                <a16:creationId xmlns:a16="http://schemas.microsoft.com/office/drawing/2014/main" id="{8D1A8C5F-930C-764D-B95E-F6E10B0A57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2261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10;&#10;Automatisch gegenereerde beschrijving">
            <a:extLst>
              <a:ext uri="{FF2B5EF4-FFF2-40B4-BE49-F238E27FC236}">
                <a16:creationId xmlns:a16="http://schemas.microsoft.com/office/drawing/2014/main" id="{6D8DFD77-C789-6B4D-A973-C1AC0D6799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88695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plant, bloem, buiten&#10;&#10;Automatisch gegenereerde beschrijving">
            <a:extLst>
              <a:ext uri="{FF2B5EF4-FFF2-40B4-BE49-F238E27FC236}">
                <a16:creationId xmlns:a16="http://schemas.microsoft.com/office/drawing/2014/main" id="{FF7FE9C7-5B51-B941-99E7-E9D370082A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702421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rgbClr val="002060"/>
                </a:solidFill>
                <a:latin typeface="Helvetica" pitchFamily="2" charset="0"/>
              </a:rPr>
              <a:t>Mediterrane afdeling</a:t>
            </a:r>
            <a:br>
              <a:rPr lang="nl-BE" sz="2800" b="1" i="1" dirty="0">
                <a:solidFill>
                  <a:srgbClr val="002060"/>
                </a:solidFill>
                <a:latin typeface="Helvetica" pitchFamily="2" charset="0"/>
              </a:rPr>
            </a:br>
            <a:r>
              <a:rPr lang="nl-BE" sz="2800" b="1" i="1" dirty="0">
                <a:solidFill>
                  <a:srgbClr val="002060"/>
                </a:solidFill>
                <a:latin typeface="Helvetica" pitchFamily="2" charset="0"/>
              </a:rPr>
              <a:t>MDT</a:t>
            </a:r>
          </a:p>
        </p:txBody>
      </p:sp>
    </p:spTree>
    <p:extLst>
      <p:ext uri="{BB962C8B-B14F-4D97-AF65-F5344CB8AC3E}">
        <p14:creationId xmlns:p14="http://schemas.microsoft.com/office/powerpoint/2010/main" val="22874154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bloem, plant&#10;&#10;Automatisch gegenereerde beschrijving">
            <a:extLst>
              <a:ext uri="{FF2B5EF4-FFF2-40B4-BE49-F238E27FC236}">
                <a16:creationId xmlns:a16="http://schemas.microsoft.com/office/drawing/2014/main" id="{356E633F-831D-AE4E-9FA0-4A84D61EE6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49376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buiten, plant, paars&#10;&#10;Automatisch gegenereerde beschrijving">
            <a:extLst>
              <a:ext uri="{FF2B5EF4-FFF2-40B4-BE49-F238E27FC236}">
                <a16:creationId xmlns:a16="http://schemas.microsoft.com/office/drawing/2014/main" id="{A86C9712-7D01-5542-8B3A-525FC42D12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68669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reizen&#10;&#10;Automatisch gegenereerde beschrijving">
            <a:extLst>
              <a:ext uri="{FF2B5EF4-FFF2-40B4-BE49-F238E27FC236}">
                <a16:creationId xmlns:a16="http://schemas.microsoft.com/office/drawing/2014/main" id="{EF33EC5F-9797-4141-A778-5F0277420E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24038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teken, plant&#10;&#10;Automatisch gegenereerde beschrijving">
            <a:extLst>
              <a:ext uri="{FF2B5EF4-FFF2-40B4-BE49-F238E27FC236}">
                <a16:creationId xmlns:a16="http://schemas.microsoft.com/office/drawing/2014/main" id="{B85AD17C-1304-FA4D-8430-397DED1646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18796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rots, buiten, stapel, plant&#10;&#10;Automatisch gegenereerde beschrijving">
            <a:extLst>
              <a:ext uri="{FF2B5EF4-FFF2-40B4-BE49-F238E27FC236}">
                <a16:creationId xmlns:a16="http://schemas.microsoft.com/office/drawing/2014/main" id="{7FA0D1F6-0023-7745-A93F-9A8D49E7F6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4970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water, lucht&#10;&#10;Automatisch gegenereerde beschrijving">
            <a:extLst>
              <a:ext uri="{FF2B5EF4-FFF2-40B4-BE49-F238E27FC236}">
                <a16:creationId xmlns:a16="http://schemas.microsoft.com/office/drawing/2014/main" id="{FB8C6756-141C-3145-B353-FD7379C8D2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92350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10;&#10;Automatisch gegenereerde beschrijving">
            <a:extLst>
              <a:ext uri="{FF2B5EF4-FFF2-40B4-BE49-F238E27FC236}">
                <a16:creationId xmlns:a16="http://schemas.microsoft.com/office/drawing/2014/main" id="{21AFBAEF-3F18-2F4E-9876-102FED13E4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30618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palm&#10;&#10;Automatisch gegenereerde beschrijving">
            <a:extLst>
              <a:ext uri="{FF2B5EF4-FFF2-40B4-BE49-F238E27FC236}">
                <a16:creationId xmlns:a16="http://schemas.microsoft.com/office/drawing/2014/main" id="{430E9DAD-61F1-8145-9C0F-3CC3E16BD5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37078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palm&#10;&#10;Automatisch gegenereerde beschrijving">
            <a:extLst>
              <a:ext uri="{FF2B5EF4-FFF2-40B4-BE49-F238E27FC236}">
                <a16:creationId xmlns:a16="http://schemas.microsoft.com/office/drawing/2014/main" id="{019DD32A-05EE-3647-B0F6-6F13C8EBB2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66747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boom&#10;&#10;Automatisch gegenereerde beschrijving">
            <a:extLst>
              <a:ext uri="{FF2B5EF4-FFF2-40B4-BE49-F238E27FC236}">
                <a16:creationId xmlns:a16="http://schemas.microsoft.com/office/drawing/2014/main" id="{EA9294CF-75A1-EE4E-8F9C-31333A74C5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65735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plant, palm, vers&#10;&#10;Automatisch gegenereerde beschrijving">
            <a:extLst>
              <a:ext uri="{FF2B5EF4-FFF2-40B4-BE49-F238E27FC236}">
                <a16:creationId xmlns:a16="http://schemas.microsoft.com/office/drawing/2014/main" id="{C029B506-4988-2649-9133-4453248F73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641175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oom, buiten, palm&#10;&#10;Automatisch gegenereerde beschrijving">
            <a:extLst>
              <a:ext uri="{FF2B5EF4-FFF2-40B4-BE49-F238E27FC236}">
                <a16:creationId xmlns:a16="http://schemas.microsoft.com/office/drawing/2014/main" id="{44111AFC-5166-714C-85CB-BC70B1FB66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883783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oom&#10;&#10;Automatisch gegenereerde beschrijving">
            <a:extLst>
              <a:ext uri="{FF2B5EF4-FFF2-40B4-BE49-F238E27FC236}">
                <a16:creationId xmlns:a16="http://schemas.microsoft.com/office/drawing/2014/main" id="{A7AB6B31-B747-5047-81FA-78FDDD41A1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23298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plant, buiten&#10;&#10;Automatisch gegenereerde beschrijving">
            <a:extLst>
              <a:ext uri="{FF2B5EF4-FFF2-40B4-BE49-F238E27FC236}">
                <a16:creationId xmlns:a16="http://schemas.microsoft.com/office/drawing/2014/main" id="{CA35A5A4-2AAD-6F42-93D1-5A3DD2C6C2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78409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oom&#10;&#10;Automatisch gegenereerde beschrijving">
            <a:extLst>
              <a:ext uri="{FF2B5EF4-FFF2-40B4-BE49-F238E27FC236}">
                <a16:creationId xmlns:a16="http://schemas.microsoft.com/office/drawing/2014/main" id="{9DDF0A6B-4E7D-7246-8476-1038A92CDE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01650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oen, buiten, blad&#10;&#10;Automatisch gegenereerde beschrijving">
            <a:extLst>
              <a:ext uri="{FF2B5EF4-FFF2-40B4-BE49-F238E27FC236}">
                <a16:creationId xmlns:a16="http://schemas.microsoft.com/office/drawing/2014/main" id="{DA8FFF52-69A5-C345-8469-2FE902ED66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9535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water, boom, rivier, natuur&#10;&#10;Automatisch gegenereerde beschrijving">
            <a:extLst>
              <a:ext uri="{FF2B5EF4-FFF2-40B4-BE49-F238E27FC236}">
                <a16:creationId xmlns:a16="http://schemas.microsoft.com/office/drawing/2014/main" id="{36ABDF9F-D2F8-0340-8BAC-7FCA37D059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7368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plant, buiten, tuin&#10;&#10;Automatisch gegenereerde beschrijving">
            <a:extLst>
              <a:ext uri="{FF2B5EF4-FFF2-40B4-BE49-F238E27FC236}">
                <a16:creationId xmlns:a16="http://schemas.microsoft.com/office/drawing/2014/main" id="{A940B862-3FA2-964E-82A8-267495B892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22285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bloem&#10;&#10;Automatisch gegenereerde beschrijving">
            <a:extLst>
              <a:ext uri="{FF2B5EF4-FFF2-40B4-BE49-F238E27FC236}">
                <a16:creationId xmlns:a16="http://schemas.microsoft.com/office/drawing/2014/main" id="{E82F6488-91D3-CB41-BF3B-3FD8F00A86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37592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tuin&#10;&#10;Automatisch gegenereerde beschrijving">
            <a:extLst>
              <a:ext uri="{FF2B5EF4-FFF2-40B4-BE49-F238E27FC236}">
                <a16:creationId xmlns:a16="http://schemas.microsoft.com/office/drawing/2014/main" id="{198D0984-64D5-C142-B24C-F6FE23B5F9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89526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welig&#10;&#10;Automatisch gegenereerde beschrijving">
            <a:extLst>
              <a:ext uri="{FF2B5EF4-FFF2-40B4-BE49-F238E27FC236}">
                <a16:creationId xmlns:a16="http://schemas.microsoft.com/office/drawing/2014/main" id="{F6282A49-07A3-8D4E-9DCA-896CE57104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39967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bloem&#10;&#10;Automatisch gegenereerde beschrijving">
            <a:extLst>
              <a:ext uri="{FF2B5EF4-FFF2-40B4-BE49-F238E27FC236}">
                <a16:creationId xmlns:a16="http://schemas.microsoft.com/office/drawing/2014/main" id="{06439BFA-F60E-FB43-A4D9-2740AC6610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08442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hek, buiten, gebouw, stap&#10;&#10;Automatisch gegenereerde beschrijving">
            <a:extLst>
              <a:ext uri="{FF2B5EF4-FFF2-40B4-BE49-F238E27FC236}">
                <a16:creationId xmlns:a16="http://schemas.microsoft.com/office/drawing/2014/main" id="{D4F40089-32FB-8546-B003-0B040ABCB1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701958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loem, plant&#10;&#10;Automatisch gegenereerde beschrijving">
            <a:extLst>
              <a:ext uri="{FF2B5EF4-FFF2-40B4-BE49-F238E27FC236}">
                <a16:creationId xmlns:a16="http://schemas.microsoft.com/office/drawing/2014/main" id="{7BAE1D0F-F069-6540-8C90-90A7872FCC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56284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plant&#10;&#10;Automatisch gegenereerde beschrijving">
            <a:extLst>
              <a:ext uri="{FF2B5EF4-FFF2-40B4-BE49-F238E27FC236}">
                <a16:creationId xmlns:a16="http://schemas.microsoft.com/office/drawing/2014/main" id="{67C3EBD9-7534-EB40-A309-DC1B747B8E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52141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 welig&#10;&#10;Automatisch gegenereerde beschrijving">
            <a:extLst>
              <a:ext uri="{FF2B5EF4-FFF2-40B4-BE49-F238E27FC236}">
                <a16:creationId xmlns:a16="http://schemas.microsoft.com/office/drawing/2014/main" id="{9FBE7CD6-958D-0548-8CB4-BEC6EEC227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10551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geel&#10;&#10;Automatisch gegenereerde beschrijving">
            <a:extLst>
              <a:ext uri="{FF2B5EF4-FFF2-40B4-BE49-F238E27FC236}">
                <a16:creationId xmlns:a16="http://schemas.microsoft.com/office/drawing/2014/main" id="{BD60FAD5-860A-084B-8245-AB71922FE2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7921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natuur, wilg&#10;&#10;Automatisch gegenereerde beschrijving">
            <a:extLst>
              <a:ext uri="{FF2B5EF4-FFF2-40B4-BE49-F238E27FC236}">
                <a16:creationId xmlns:a16="http://schemas.microsoft.com/office/drawing/2014/main" id="{FE1069C6-A763-114F-ABB9-78430F61F7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8744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esdoorn&#10;&#10;Automatisch gegenereerde beschrijving">
            <a:extLst>
              <a:ext uri="{FF2B5EF4-FFF2-40B4-BE49-F238E27FC236}">
                <a16:creationId xmlns:a16="http://schemas.microsoft.com/office/drawing/2014/main" id="{B900E915-7EF1-DE40-9E22-3007BC370A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39175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863588" y="2835220"/>
            <a:ext cx="7416824" cy="1330436"/>
          </a:xfrm>
        </p:spPr>
        <p:txBody>
          <a:bodyPr/>
          <a:lstStyle/>
          <a:p>
            <a:r>
              <a:rPr lang="nl-BE" sz="2800" b="1" i="1" dirty="0">
                <a:solidFill>
                  <a:srgbClr val="002060"/>
                </a:solidFill>
                <a:latin typeface="Helvetica" pitchFamily="2" charset="0"/>
              </a:rPr>
              <a:t>Border Ingangsgebouw (rechts)</a:t>
            </a:r>
            <a:br>
              <a:rPr lang="nl-BE" sz="2800" b="1" i="1" dirty="0">
                <a:solidFill>
                  <a:srgbClr val="002060"/>
                </a:solidFill>
                <a:latin typeface="Helvetica" pitchFamily="2" charset="0"/>
              </a:rPr>
            </a:br>
            <a:r>
              <a:rPr lang="nl-BE" sz="2800" b="1" i="1" dirty="0">
                <a:solidFill>
                  <a:srgbClr val="002060"/>
                </a:solidFill>
                <a:latin typeface="Helvetica" pitchFamily="2" charset="0"/>
              </a:rPr>
              <a:t>BIG 200</a:t>
            </a:r>
          </a:p>
        </p:txBody>
      </p:sp>
    </p:spTree>
    <p:extLst>
      <p:ext uri="{BB962C8B-B14F-4D97-AF65-F5344CB8AC3E}">
        <p14:creationId xmlns:p14="http://schemas.microsoft.com/office/powerpoint/2010/main" val="25944113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boom&#10;&#10;Automatisch gegenereerde beschrijving">
            <a:extLst>
              <a:ext uri="{FF2B5EF4-FFF2-40B4-BE49-F238E27FC236}">
                <a16:creationId xmlns:a16="http://schemas.microsoft.com/office/drawing/2014/main" id="{F3A46A77-DDA8-3044-9833-69FDF17D21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56830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loem&#10;&#10;Automatisch gegenereerde beschrijving">
            <a:extLst>
              <a:ext uri="{FF2B5EF4-FFF2-40B4-BE49-F238E27FC236}">
                <a16:creationId xmlns:a16="http://schemas.microsoft.com/office/drawing/2014/main" id="{D4A72A83-6BF4-634B-A826-FA99450456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10153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boom, buiten, plant&#10;&#10;Automatisch gegenereerde beschrijving">
            <a:extLst>
              <a:ext uri="{FF2B5EF4-FFF2-40B4-BE49-F238E27FC236}">
                <a16:creationId xmlns:a16="http://schemas.microsoft.com/office/drawing/2014/main" id="{CFA56542-F047-DE42-AC00-571FE556B2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93225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786063"/>
            <a:ext cx="7772400" cy="1143000"/>
          </a:xfrm>
        </p:spPr>
        <p:txBody>
          <a:bodyPr/>
          <a:lstStyle/>
          <a:p>
            <a:r>
              <a:rPr lang="nl-BE" sz="2800" b="1" i="1" dirty="0">
                <a:solidFill>
                  <a:srgbClr val="002060"/>
                </a:solidFill>
                <a:latin typeface="Helvetica" pitchFamily="2" charset="0"/>
              </a:rPr>
              <a:t>Arboretum</a:t>
            </a:r>
          </a:p>
        </p:txBody>
      </p:sp>
    </p:spTree>
    <p:extLst>
      <p:ext uri="{BB962C8B-B14F-4D97-AF65-F5344CB8AC3E}">
        <p14:creationId xmlns:p14="http://schemas.microsoft.com/office/powerpoint/2010/main" val="5490619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ond, plant&#10;&#10;Automatisch gegenereerde beschrijving">
            <a:extLst>
              <a:ext uri="{FF2B5EF4-FFF2-40B4-BE49-F238E27FC236}">
                <a16:creationId xmlns:a16="http://schemas.microsoft.com/office/drawing/2014/main" id="{532870B0-CEF1-2B46-8174-CE7E60CC58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4793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10;&#10;Automatisch gegenereerde beschrijving">
            <a:extLst>
              <a:ext uri="{FF2B5EF4-FFF2-40B4-BE49-F238E27FC236}">
                <a16:creationId xmlns:a16="http://schemas.microsoft.com/office/drawing/2014/main" id="{518A0937-808B-4A44-A776-8551B617B6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34430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os&#10;&#10;Automatisch gegenereerde beschrijving">
            <a:extLst>
              <a:ext uri="{FF2B5EF4-FFF2-40B4-BE49-F238E27FC236}">
                <a16:creationId xmlns:a16="http://schemas.microsoft.com/office/drawing/2014/main" id="{0F8B5573-1167-2C43-A83D-EA8ACB3528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24622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os&#10;&#10;Automatisch gegenereerde beschrijving">
            <a:extLst>
              <a:ext uri="{FF2B5EF4-FFF2-40B4-BE49-F238E27FC236}">
                <a16:creationId xmlns:a16="http://schemas.microsoft.com/office/drawing/2014/main" id="{AD361596-8033-1D4D-8134-FD85FE2764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7168592"/>
      </p:ext>
    </p:extLst>
  </p:cSld>
  <p:clrMapOvr>
    <a:masterClrMapping/>
  </p:clrMapOvr>
</p:sld>
</file>

<file path=ppt/theme/theme1.xml><?xml version="1.0" encoding="utf-8"?>
<a:theme xmlns:a="http://schemas.openxmlformats.org/drawingml/2006/main" name="Default Design">
  <a:themeElements>
    <a:clrScheme name="Aangepast 7">
      <a:dk1>
        <a:srgbClr val="FFFFFF"/>
      </a:dk1>
      <a:lt1>
        <a:srgbClr val="FFFFFF"/>
      </a:lt1>
      <a:dk2>
        <a:srgbClr val="FFFFFF"/>
      </a:dk2>
      <a:lt2>
        <a:srgbClr val="FFFFFF"/>
      </a:lt2>
      <a:accent1>
        <a:srgbClr val="FFFFFF"/>
      </a:accent1>
      <a:accent2>
        <a:srgbClr val="FFFFFF"/>
      </a:accent2>
      <a:accent3>
        <a:srgbClr val="AAAAE2"/>
      </a:accent3>
      <a:accent4>
        <a:srgbClr val="FFFFFF"/>
      </a:accent4>
      <a:accent5>
        <a:srgbClr val="AAE2CA"/>
      </a:accent5>
      <a:accent6>
        <a:srgbClr val="FFFFFF"/>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34783</TotalTime>
  <Words>3853</Words>
  <Application>Microsoft Macintosh PowerPoint</Application>
  <PresentationFormat>Diavoorstelling (4:3)</PresentationFormat>
  <Paragraphs>743</Paragraphs>
  <Slides>122</Slides>
  <Notes>119</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122</vt:i4>
      </vt:variant>
    </vt:vector>
  </HeadingPairs>
  <TitlesOfParts>
    <vt:vector size="128" baseType="lpstr">
      <vt:lpstr>Arial</vt:lpstr>
      <vt:lpstr>Calibri</vt:lpstr>
      <vt:lpstr>Helvetica</vt:lpstr>
      <vt:lpstr>Times</vt:lpstr>
      <vt:lpstr>Times New Roman</vt:lpstr>
      <vt:lpstr>Default Design</vt:lpstr>
      <vt:lpstr>Welkom op de tiende virtuele rondleiding in de Plantentuin, woensdag 12 mei 2021</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Border Ledeganckstraat BLS</vt:lpstr>
      <vt:lpstr>PowerPoint-presentatie</vt:lpstr>
      <vt:lpstr>PowerPoint-presentatie</vt:lpstr>
      <vt:lpstr>PowerPoint-presentatie</vt:lpstr>
      <vt:lpstr>PowerPoint-presentatie</vt:lpstr>
      <vt:lpstr>Rotstuin RTS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Systematiek Eudicotylen SEU</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Border Subtropica BST</vt:lpstr>
      <vt:lpstr>PowerPoint-presentatie</vt:lpstr>
      <vt:lpstr>PowerPoint-presentatie</vt:lpstr>
      <vt:lpstr>PowerPoint-presentatie</vt:lpstr>
      <vt:lpstr>PowerPoint-presentatie</vt:lpstr>
      <vt:lpstr>PowerPoint-presentatie</vt:lpstr>
      <vt:lpstr>Border Victoriakas BVK</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Mediterrane afdeling MDT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Border Ingangsgebouw (rechts) BIG 200</vt:lpstr>
      <vt:lpstr>PowerPoint-presentatie</vt:lpstr>
      <vt:lpstr>PowerPoint-presentatie</vt:lpstr>
      <vt:lpstr>PowerPoint-presentatie</vt:lpstr>
      <vt:lpstr>Arboretum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Planten en Mensen PLM</vt:lpstr>
      <vt:lpstr>PowerPoint-presentatie</vt:lpstr>
      <vt:lpstr>PowerPoint-presentatie</vt:lpstr>
      <vt:lpstr>PowerPoint-presentatie</vt:lpstr>
      <vt:lpstr>PowerPoint-presentatie</vt:lpstr>
      <vt:lpstr>PowerPoint-presentatie</vt:lpstr>
      <vt:lpstr>Serres</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op deze virtuele rondleiding in de Plantentuin, woendag 3 juni 2020</dc:title>
  <dc:creator>Paul Goetghebeur</dc:creator>
  <cp:lastModifiedBy>Paul Goetghebeur</cp:lastModifiedBy>
  <cp:revision>964</cp:revision>
  <dcterms:created xsi:type="dcterms:W3CDTF">2020-06-03T12:03:14Z</dcterms:created>
  <dcterms:modified xsi:type="dcterms:W3CDTF">2021-05-16T07:48:17Z</dcterms:modified>
</cp:coreProperties>
</file>